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0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8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6" r:id="rId83"/>
    <p:sldId id="335" r:id="rId84"/>
    <p:sldId id="35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8" r:id="rId96"/>
    <p:sldId id="347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arte 2 – Os tijolos da construção de um design baseado em modelos" id="{E0B18AEA-1B4C-4C47-93AD-D61CA3086B7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8"/>
            <p14:sldId id="267"/>
            <p14:sldId id="269"/>
            <p14:sldId id="278"/>
          </p14:sldIdLst>
        </p14:section>
        <p14:section name="Capítulo 4 – Isolando o Domínio" id="{5857FF0C-008E-4A7B-BF5B-21C177F34C84}">
          <p14:sldIdLst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9"/>
          </p14:sldIdLst>
        </p14:section>
        <p14:section name="Capítulo 5 – Um modelo expresso em software" id="{573E118A-9E21-4D25-8C34-AEAF5163843F}">
          <p14:sldIdLst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6"/>
          </p14:sldIdLst>
        </p14:section>
        <p14:section name="Capítulo 6 – O ciclo de vida de um objeto do domónio" id="{12496AE1-6C6B-4A09-A283-E3C760A6C85C}">
          <p14:sldIdLst>
            <p14:sldId id="335"/>
            <p14:sldId id="35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8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179" autoAdjust="0"/>
  </p:normalViewPr>
  <p:slideViewPr>
    <p:cSldViewPr snapToGrid="0">
      <p:cViewPr varScale="1">
        <p:scale>
          <a:sx n="102" d="100"/>
          <a:sy n="102" d="100"/>
        </p:scale>
        <p:origin x="8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slide" Target="slides/slide86.xml"/><Relationship Id="rId16" Type="http://schemas.openxmlformats.org/officeDocument/2006/relationships/slide" Target="slides/slide13.xml"/><Relationship Id="rId107" Type="http://schemas.openxmlformats.org/officeDocument/2006/relationships/viewProps" Target="viewProps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5" Type="http://schemas.openxmlformats.org/officeDocument/2006/relationships/slide" Target="slides/slide2.xml"/><Relationship Id="rId90" Type="http://schemas.openxmlformats.org/officeDocument/2006/relationships/slide" Target="slides/slide87.xml"/><Relationship Id="rId95" Type="http://schemas.openxmlformats.org/officeDocument/2006/relationships/slide" Target="slides/slide92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08" Type="http://schemas.openxmlformats.org/officeDocument/2006/relationships/theme" Target="theme/theme1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6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tableStyles" Target="tableStyles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slide" Target="slides/slide101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73F623-60F3-4A37-BBDE-7AEE89A8760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pt-BR"/>
        </a:p>
      </dgm:t>
    </dgm:pt>
    <dgm:pt modelId="{8764CD57-6930-4D89-934F-14EC734B898D}">
      <dgm:prSet/>
      <dgm:spPr/>
      <dgm:t>
        <a:bodyPr/>
        <a:lstStyle/>
        <a:p>
          <a:r>
            <a:rPr lang="pt-BR"/>
            <a:t>Vantagens</a:t>
          </a:r>
          <a:endParaRPr lang="en-US"/>
        </a:p>
      </dgm:t>
    </dgm:pt>
    <dgm:pt modelId="{155076F7-76C7-4368-81FF-20FF133B8BD9}" type="parTrans" cxnId="{32EDB7FD-59AF-4B2B-BB93-5B5FED66F29F}">
      <dgm:prSet/>
      <dgm:spPr/>
      <dgm:t>
        <a:bodyPr/>
        <a:lstStyle/>
        <a:p>
          <a:endParaRPr lang="pt-BR"/>
        </a:p>
      </dgm:t>
    </dgm:pt>
    <dgm:pt modelId="{FEC71F38-A9FB-4962-85DA-EF03B3B31454}" type="sibTrans" cxnId="{32EDB7FD-59AF-4B2B-BB93-5B5FED66F29F}">
      <dgm:prSet/>
      <dgm:spPr/>
      <dgm:t>
        <a:bodyPr/>
        <a:lstStyle/>
        <a:p>
          <a:endParaRPr lang="pt-BR"/>
        </a:p>
      </dgm:t>
    </dgm:pt>
    <dgm:pt modelId="{825C9286-7664-4877-BD1E-3B5540A2D829}">
      <dgm:prSet/>
      <dgm:spPr/>
      <dgm:t>
        <a:bodyPr/>
        <a:lstStyle/>
        <a:p>
          <a:r>
            <a:rPr lang="pt-BR"/>
            <a:t>A produtividade é alta e imediata para aplicativos simples</a:t>
          </a:r>
          <a:endParaRPr lang="en-US"/>
        </a:p>
      </dgm:t>
    </dgm:pt>
    <dgm:pt modelId="{060A966A-21EB-460E-9F66-3B0F9526E76F}" type="parTrans" cxnId="{D7DB8770-0B33-4728-BBA1-2A7833461D4F}">
      <dgm:prSet/>
      <dgm:spPr/>
      <dgm:t>
        <a:bodyPr/>
        <a:lstStyle/>
        <a:p>
          <a:endParaRPr lang="pt-BR"/>
        </a:p>
      </dgm:t>
    </dgm:pt>
    <dgm:pt modelId="{347D3D7E-D6C8-468A-9758-0DCF4F5C3BCF}" type="sibTrans" cxnId="{D7DB8770-0B33-4728-BBA1-2A7833461D4F}">
      <dgm:prSet/>
      <dgm:spPr/>
      <dgm:t>
        <a:bodyPr/>
        <a:lstStyle/>
        <a:p>
          <a:endParaRPr lang="pt-BR"/>
        </a:p>
      </dgm:t>
    </dgm:pt>
    <dgm:pt modelId="{6A0667E4-402E-4956-90B7-A142056A6B34}">
      <dgm:prSet/>
      <dgm:spPr/>
      <dgm:t>
        <a:bodyPr/>
        <a:lstStyle/>
        <a:p>
          <a:r>
            <a:rPr lang="pt-BR"/>
            <a:t>Desenvolvedores menos capacitados podem trabalhar dessa forma com pouco treinamento</a:t>
          </a:r>
          <a:endParaRPr lang="en-US"/>
        </a:p>
      </dgm:t>
    </dgm:pt>
    <dgm:pt modelId="{B7306776-19D8-470D-8B27-26639933F187}" type="parTrans" cxnId="{9B53265A-6CA8-4BC7-9DAD-5EBC539A3D7B}">
      <dgm:prSet/>
      <dgm:spPr/>
      <dgm:t>
        <a:bodyPr/>
        <a:lstStyle/>
        <a:p>
          <a:endParaRPr lang="pt-BR"/>
        </a:p>
      </dgm:t>
    </dgm:pt>
    <dgm:pt modelId="{90D7CD1D-4F91-467D-B3AD-F8FD51CF08C3}" type="sibTrans" cxnId="{9B53265A-6CA8-4BC7-9DAD-5EBC539A3D7B}">
      <dgm:prSet/>
      <dgm:spPr/>
      <dgm:t>
        <a:bodyPr/>
        <a:lstStyle/>
        <a:p>
          <a:endParaRPr lang="pt-BR"/>
        </a:p>
      </dgm:t>
    </dgm:pt>
    <dgm:pt modelId="{B531C4EE-9A8C-42D5-A163-A7023EDA4024}">
      <dgm:prSet/>
      <dgm:spPr/>
      <dgm:t>
        <a:bodyPr/>
        <a:lstStyle/>
        <a:p>
          <a:r>
            <a:rPr lang="pt-BR"/>
            <a:t>Prototipação rápida permite refinamento do modelo</a:t>
          </a:r>
          <a:endParaRPr lang="en-US"/>
        </a:p>
      </dgm:t>
    </dgm:pt>
    <dgm:pt modelId="{86CAF51D-0875-45C5-B146-FC86F8DE0BE6}" type="parTrans" cxnId="{CB1C8FD9-A50D-49C6-9597-505A9F595CC6}">
      <dgm:prSet/>
      <dgm:spPr/>
      <dgm:t>
        <a:bodyPr/>
        <a:lstStyle/>
        <a:p>
          <a:endParaRPr lang="pt-BR"/>
        </a:p>
      </dgm:t>
    </dgm:pt>
    <dgm:pt modelId="{A4E162A6-5BB4-457A-A185-B14A59CBA23F}" type="sibTrans" cxnId="{CB1C8FD9-A50D-49C6-9597-505A9F595CC6}">
      <dgm:prSet/>
      <dgm:spPr/>
      <dgm:t>
        <a:bodyPr/>
        <a:lstStyle/>
        <a:p>
          <a:endParaRPr lang="pt-BR"/>
        </a:p>
      </dgm:t>
    </dgm:pt>
    <dgm:pt modelId="{F1356581-1536-491C-964E-6A396E3A571C}">
      <dgm:prSet/>
      <dgm:spPr/>
      <dgm:t>
        <a:bodyPr/>
        <a:lstStyle/>
        <a:p>
          <a:r>
            <a:rPr lang="pt-BR"/>
            <a:t>Desvantagens</a:t>
          </a:r>
          <a:endParaRPr lang="en-US"/>
        </a:p>
      </dgm:t>
    </dgm:pt>
    <dgm:pt modelId="{4501A309-72A3-45A7-91A8-6E4BAC38D8DF}" type="parTrans" cxnId="{2E43B5F8-8C8E-44D7-AFCF-7A0EA6498ECB}">
      <dgm:prSet/>
      <dgm:spPr/>
      <dgm:t>
        <a:bodyPr/>
        <a:lstStyle/>
        <a:p>
          <a:endParaRPr lang="pt-BR"/>
        </a:p>
      </dgm:t>
    </dgm:pt>
    <dgm:pt modelId="{99561E92-2AFA-49D7-A4E7-C50594D22CC6}" type="sibTrans" cxnId="{2E43B5F8-8C8E-44D7-AFCF-7A0EA6498ECB}">
      <dgm:prSet/>
      <dgm:spPr/>
      <dgm:t>
        <a:bodyPr/>
        <a:lstStyle/>
        <a:p>
          <a:endParaRPr lang="pt-BR"/>
        </a:p>
      </dgm:t>
    </dgm:pt>
    <dgm:pt modelId="{3A9058C7-AE7F-46FC-AC50-C712A4A5CBF0}">
      <dgm:prSet/>
      <dgm:spPr/>
      <dgm:t>
        <a:bodyPr/>
        <a:lstStyle/>
        <a:p>
          <a:r>
            <a:rPr lang="pt-BR"/>
            <a:t>Integrações dificeis</a:t>
          </a:r>
          <a:endParaRPr lang="en-US"/>
        </a:p>
      </dgm:t>
    </dgm:pt>
    <dgm:pt modelId="{6FC12925-94DF-49CC-A55C-24C95E2A412A}" type="parTrans" cxnId="{8DD739C1-08FB-4801-A2D4-A6C7A4BC73B4}">
      <dgm:prSet/>
      <dgm:spPr/>
      <dgm:t>
        <a:bodyPr/>
        <a:lstStyle/>
        <a:p>
          <a:endParaRPr lang="pt-BR"/>
        </a:p>
      </dgm:t>
    </dgm:pt>
    <dgm:pt modelId="{369E78B9-6F2F-4E13-8F30-4AEAE94EE6D8}" type="sibTrans" cxnId="{8DD739C1-08FB-4801-A2D4-A6C7A4BC73B4}">
      <dgm:prSet/>
      <dgm:spPr/>
      <dgm:t>
        <a:bodyPr/>
        <a:lstStyle/>
        <a:p>
          <a:endParaRPr lang="pt-BR"/>
        </a:p>
      </dgm:t>
    </dgm:pt>
    <dgm:pt modelId="{7BB8E595-C5FE-4C3C-AC23-2AF24C64F5F6}">
      <dgm:prSet/>
      <dgm:spPr/>
      <dgm:t>
        <a:bodyPr/>
        <a:lstStyle/>
        <a:p>
          <a:r>
            <a:rPr lang="pt-BR"/>
            <a:t>Nenhuma reutilização de componentes de software</a:t>
          </a:r>
          <a:endParaRPr lang="en-US"/>
        </a:p>
      </dgm:t>
    </dgm:pt>
    <dgm:pt modelId="{C52C666C-7637-4F42-A7D3-42DD5DBBF085}" type="parTrans" cxnId="{400D0FBB-43D4-4CAD-BEDF-3B2BD10B4CEE}">
      <dgm:prSet/>
      <dgm:spPr/>
      <dgm:t>
        <a:bodyPr/>
        <a:lstStyle/>
        <a:p>
          <a:endParaRPr lang="pt-BR"/>
        </a:p>
      </dgm:t>
    </dgm:pt>
    <dgm:pt modelId="{40A20B4D-C531-4E28-B4B0-3896BFB2A64F}" type="sibTrans" cxnId="{400D0FBB-43D4-4CAD-BEDF-3B2BD10B4CEE}">
      <dgm:prSet/>
      <dgm:spPr/>
      <dgm:t>
        <a:bodyPr/>
        <a:lstStyle/>
        <a:p>
          <a:endParaRPr lang="pt-BR"/>
        </a:p>
      </dgm:t>
    </dgm:pt>
    <dgm:pt modelId="{8F509D2C-E89E-48BE-8B32-536406702ECB}">
      <dgm:prSet/>
      <dgm:spPr/>
      <dgm:t>
        <a:bodyPr/>
        <a:lstStyle/>
        <a:p>
          <a:r>
            <a:rPr lang="pt-BR"/>
            <a:t>Falta de abstração vai reduzir a velocidade de desenvolvimento com o tempo</a:t>
          </a:r>
          <a:endParaRPr lang="en-US"/>
        </a:p>
      </dgm:t>
    </dgm:pt>
    <dgm:pt modelId="{2FEC5FAA-DB07-4DBC-927C-EB16C418B8E5}" type="parTrans" cxnId="{2F528715-CA9A-4901-AB58-3A54F7B2DAFD}">
      <dgm:prSet/>
      <dgm:spPr/>
      <dgm:t>
        <a:bodyPr/>
        <a:lstStyle/>
        <a:p>
          <a:endParaRPr lang="pt-BR"/>
        </a:p>
      </dgm:t>
    </dgm:pt>
    <dgm:pt modelId="{A3850897-9512-4C6D-AF71-034978D89C59}" type="sibTrans" cxnId="{2F528715-CA9A-4901-AB58-3A54F7B2DAFD}">
      <dgm:prSet/>
      <dgm:spPr/>
      <dgm:t>
        <a:bodyPr/>
        <a:lstStyle/>
        <a:p>
          <a:endParaRPr lang="pt-BR"/>
        </a:p>
      </dgm:t>
    </dgm:pt>
    <dgm:pt modelId="{CF5608B6-B0D1-4D1B-BC43-F733B38E10A1}">
      <dgm:prSet/>
      <dgm:spPr/>
      <dgm:t>
        <a:bodyPr/>
        <a:lstStyle/>
        <a:p>
          <a:r>
            <a:rPr lang="pt-BR"/>
            <a:t>Complexidade</a:t>
          </a:r>
          <a:endParaRPr lang="en-US"/>
        </a:p>
      </dgm:t>
    </dgm:pt>
    <dgm:pt modelId="{988A3876-E73F-42FC-A52B-A86FFA9C86AC}" type="parTrans" cxnId="{E239AC28-868D-4C41-9A39-2459AA989083}">
      <dgm:prSet/>
      <dgm:spPr/>
      <dgm:t>
        <a:bodyPr/>
        <a:lstStyle/>
        <a:p>
          <a:endParaRPr lang="pt-BR"/>
        </a:p>
      </dgm:t>
    </dgm:pt>
    <dgm:pt modelId="{551F4BC4-6B55-421B-BDBE-591C917D0F39}" type="sibTrans" cxnId="{E239AC28-868D-4C41-9A39-2459AA989083}">
      <dgm:prSet/>
      <dgm:spPr/>
      <dgm:t>
        <a:bodyPr/>
        <a:lstStyle/>
        <a:p>
          <a:endParaRPr lang="pt-BR"/>
        </a:p>
      </dgm:t>
    </dgm:pt>
    <dgm:pt modelId="{B3BD7348-A4A3-46D7-A110-C04D637F8860}" type="pres">
      <dgm:prSet presAssocID="{FE73F623-60F3-4A37-BBDE-7AEE89A8760C}" presName="Name0" presStyleCnt="0">
        <dgm:presLayoutVars>
          <dgm:dir/>
          <dgm:animLvl val="lvl"/>
          <dgm:resizeHandles val="exact"/>
        </dgm:presLayoutVars>
      </dgm:prSet>
      <dgm:spPr/>
    </dgm:pt>
    <dgm:pt modelId="{8B1694D5-61E7-45E0-B0A6-120C1DAAAA53}" type="pres">
      <dgm:prSet presAssocID="{8764CD57-6930-4D89-934F-14EC734B898D}" presName="linNode" presStyleCnt="0"/>
      <dgm:spPr/>
    </dgm:pt>
    <dgm:pt modelId="{E077DDC9-DE1C-4564-91C7-A45377B9B6DB}" type="pres">
      <dgm:prSet presAssocID="{8764CD57-6930-4D89-934F-14EC734B898D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7C4DA150-4351-4AD3-8D5C-D1BE8EAA668B}" type="pres">
      <dgm:prSet presAssocID="{8764CD57-6930-4D89-934F-14EC734B898D}" presName="descendantText" presStyleLbl="alignAccFollowNode1" presStyleIdx="0" presStyleCnt="2">
        <dgm:presLayoutVars>
          <dgm:bulletEnabled val="1"/>
        </dgm:presLayoutVars>
      </dgm:prSet>
      <dgm:spPr/>
    </dgm:pt>
    <dgm:pt modelId="{D86A1916-ACEF-4860-ABAD-847BF6835930}" type="pres">
      <dgm:prSet presAssocID="{FEC71F38-A9FB-4962-85DA-EF03B3B31454}" presName="sp" presStyleCnt="0"/>
      <dgm:spPr/>
    </dgm:pt>
    <dgm:pt modelId="{6EB70F11-DB76-40C3-B7DF-7AC4876504F0}" type="pres">
      <dgm:prSet presAssocID="{F1356581-1536-491C-964E-6A396E3A571C}" presName="linNode" presStyleCnt="0"/>
      <dgm:spPr/>
    </dgm:pt>
    <dgm:pt modelId="{C7891193-0D63-4EEF-8444-1967FE6847EA}" type="pres">
      <dgm:prSet presAssocID="{F1356581-1536-491C-964E-6A396E3A571C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C1784128-61C4-4E5F-BAF4-5F47D795F6B1}" type="pres">
      <dgm:prSet presAssocID="{F1356581-1536-491C-964E-6A396E3A571C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A9359205-756C-4009-946A-B46C65D5A853}" type="presOf" srcId="{8F509D2C-E89E-48BE-8B32-536406702ECB}" destId="{C1784128-61C4-4E5F-BAF4-5F47D795F6B1}" srcOrd="0" destOrd="2" presId="urn:microsoft.com/office/officeart/2005/8/layout/vList5"/>
    <dgm:cxn modelId="{2F528715-CA9A-4901-AB58-3A54F7B2DAFD}" srcId="{F1356581-1536-491C-964E-6A396E3A571C}" destId="{8F509D2C-E89E-48BE-8B32-536406702ECB}" srcOrd="2" destOrd="0" parTransId="{2FEC5FAA-DB07-4DBC-927C-EB16C418B8E5}" sibTransId="{A3850897-9512-4C6D-AF71-034978D89C59}"/>
    <dgm:cxn modelId="{5F880E24-2656-4EDC-8E6A-C123972DE19F}" type="presOf" srcId="{825C9286-7664-4877-BD1E-3B5540A2D829}" destId="{7C4DA150-4351-4AD3-8D5C-D1BE8EAA668B}" srcOrd="0" destOrd="0" presId="urn:microsoft.com/office/officeart/2005/8/layout/vList5"/>
    <dgm:cxn modelId="{E239AC28-868D-4C41-9A39-2459AA989083}" srcId="{F1356581-1536-491C-964E-6A396E3A571C}" destId="{CF5608B6-B0D1-4D1B-BC43-F733B38E10A1}" srcOrd="3" destOrd="0" parTransId="{988A3876-E73F-42FC-A52B-A86FFA9C86AC}" sibTransId="{551F4BC4-6B55-421B-BDBE-591C917D0F39}"/>
    <dgm:cxn modelId="{D9D22730-CFB1-492F-84E1-5FB5D71B5FFB}" type="presOf" srcId="{FE73F623-60F3-4A37-BBDE-7AEE89A8760C}" destId="{B3BD7348-A4A3-46D7-A110-C04D637F8860}" srcOrd="0" destOrd="0" presId="urn:microsoft.com/office/officeart/2005/8/layout/vList5"/>
    <dgm:cxn modelId="{73548F6B-DA30-43F0-9970-A6E581DE5BB2}" type="presOf" srcId="{8764CD57-6930-4D89-934F-14EC734B898D}" destId="{E077DDC9-DE1C-4564-91C7-A45377B9B6DB}" srcOrd="0" destOrd="0" presId="urn:microsoft.com/office/officeart/2005/8/layout/vList5"/>
    <dgm:cxn modelId="{D7DB8770-0B33-4728-BBA1-2A7833461D4F}" srcId="{8764CD57-6930-4D89-934F-14EC734B898D}" destId="{825C9286-7664-4877-BD1E-3B5540A2D829}" srcOrd="0" destOrd="0" parTransId="{060A966A-21EB-460E-9F66-3B0F9526E76F}" sibTransId="{347D3D7E-D6C8-468A-9758-0DCF4F5C3BCF}"/>
    <dgm:cxn modelId="{8796AD56-5980-4FF4-AD94-83C585C5319D}" type="presOf" srcId="{CF5608B6-B0D1-4D1B-BC43-F733B38E10A1}" destId="{C1784128-61C4-4E5F-BAF4-5F47D795F6B1}" srcOrd="0" destOrd="3" presId="urn:microsoft.com/office/officeart/2005/8/layout/vList5"/>
    <dgm:cxn modelId="{9B53265A-6CA8-4BC7-9DAD-5EBC539A3D7B}" srcId="{8764CD57-6930-4D89-934F-14EC734B898D}" destId="{6A0667E4-402E-4956-90B7-A142056A6B34}" srcOrd="1" destOrd="0" parTransId="{B7306776-19D8-470D-8B27-26639933F187}" sibTransId="{90D7CD1D-4F91-467D-B3AD-F8FD51CF08C3}"/>
    <dgm:cxn modelId="{DB351481-7D46-48B9-BA4F-07641648A31A}" type="presOf" srcId="{F1356581-1536-491C-964E-6A396E3A571C}" destId="{C7891193-0D63-4EEF-8444-1967FE6847EA}" srcOrd="0" destOrd="0" presId="urn:microsoft.com/office/officeart/2005/8/layout/vList5"/>
    <dgm:cxn modelId="{60DA9E86-F2D5-41A7-A3E7-813A38232E6A}" type="presOf" srcId="{6A0667E4-402E-4956-90B7-A142056A6B34}" destId="{7C4DA150-4351-4AD3-8D5C-D1BE8EAA668B}" srcOrd="0" destOrd="1" presId="urn:microsoft.com/office/officeart/2005/8/layout/vList5"/>
    <dgm:cxn modelId="{400D0FBB-43D4-4CAD-BEDF-3B2BD10B4CEE}" srcId="{F1356581-1536-491C-964E-6A396E3A571C}" destId="{7BB8E595-C5FE-4C3C-AC23-2AF24C64F5F6}" srcOrd="1" destOrd="0" parTransId="{C52C666C-7637-4F42-A7D3-42DD5DBBF085}" sibTransId="{40A20B4D-C531-4E28-B4B0-3896BFB2A64F}"/>
    <dgm:cxn modelId="{8DD739C1-08FB-4801-A2D4-A6C7A4BC73B4}" srcId="{F1356581-1536-491C-964E-6A396E3A571C}" destId="{3A9058C7-AE7F-46FC-AC50-C712A4A5CBF0}" srcOrd="0" destOrd="0" parTransId="{6FC12925-94DF-49CC-A55C-24C95E2A412A}" sibTransId="{369E78B9-6F2F-4E13-8F30-4AEAE94EE6D8}"/>
    <dgm:cxn modelId="{5CB079C6-4584-4076-A58D-A73CA76EA323}" type="presOf" srcId="{B531C4EE-9A8C-42D5-A163-A7023EDA4024}" destId="{7C4DA150-4351-4AD3-8D5C-D1BE8EAA668B}" srcOrd="0" destOrd="2" presId="urn:microsoft.com/office/officeart/2005/8/layout/vList5"/>
    <dgm:cxn modelId="{EC210EC8-9184-4C6C-A0EC-B5883485D182}" type="presOf" srcId="{7BB8E595-C5FE-4C3C-AC23-2AF24C64F5F6}" destId="{C1784128-61C4-4E5F-BAF4-5F47D795F6B1}" srcOrd="0" destOrd="1" presId="urn:microsoft.com/office/officeart/2005/8/layout/vList5"/>
    <dgm:cxn modelId="{09C529C9-CA7F-4776-BD1A-67C71AA7571F}" type="presOf" srcId="{3A9058C7-AE7F-46FC-AC50-C712A4A5CBF0}" destId="{C1784128-61C4-4E5F-BAF4-5F47D795F6B1}" srcOrd="0" destOrd="0" presId="urn:microsoft.com/office/officeart/2005/8/layout/vList5"/>
    <dgm:cxn modelId="{CB1C8FD9-A50D-49C6-9597-505A9F595CC6}" srcId="{8764CD57-6930-4D89-934F-14EC734B898D}" destId="{B531C4EE-9A8C-42D5-A163-A7023EDA4024}" srcOrd="2" destOrd="0" parTransId="{86CAF51D-0875-45C5-B146-FC86F8DE0BE6}" sibTransId="{A4E162A6-5BB4-457A-A185-B14A59CBA23F}"/>
    <dgm:cxn modelId="{2E43B5F8-8C8E-44D7-AFCF-7A0EA6498ECB}" srcId="{FE73F623-60F3-4A37-BBDE-7AEE89A8760C}" destId="{F1356581-1536-491C-964E-6A396E3A571C}" srcOrd="1" destOrd="0" parTransId="{4501A309-72A3-45A7-91A8-6E4BAC38D8DF}" sibTransId="{99561E92-2AFA-49D7-A4E7-C50594D22CC6}"/>
    <dgm:cxn modelId="{32EDB7FD-59AF-4B2B-BB93-5B5FED66F29F}" srcId="{FE73F623-60F3-4A37-BBDE-7AEE89A8760C}" destId="{8764CD57-6930-4D89-934F-14EC734B898D}" srcOrd="0" destOrd="0" parTransId="{155076F7-76C7-4368-81FF-20FF133B8BD9}" sibTransId="{FEC71F38-A9FB-4962-85DA-EF03B3B31454}"/>
    <dgm:cxn modelId="{C7F170D6-482B-4F00-A1B9-B0BE92BF5D8A}" type="presParOf" srcId="{B3BD7348-A4A3-46D7-A110-C04D637F8860}" destId="{8B1694D5-61E7-45E0-B0A6-120C1DAAAA53}" srcOrd="0" destOrd="0" presId="urn:microsoft.com/office/officeart/2005/8/layout/vList5"/>
    <dgm:cxn modelId="{023FAEF5-0B9F-4CDA-BA05-90FDE308823F}" type="presParOf" srcId="{8B1694D5-61E7-45E0-B0A6-120C1DAAAA53}" destId="{E077DDC9-DE1C-4564-91C7-A45377B9B6DB}" srcOrd="0" destOrd="0" presId="urn:microsoft.com/office/officeart/2005/8/layout/vList5"/>
    <dgm:cxn modelId="{E67CC307-2B63-42E0-80B0-C25CE21EFE86}" type="presParOf" srcId="{8B1694D5-61E7-45E0-B0A6-120C1DAAAA53}" destId="{7C4DA150-4351-4AD3-8D5C-D1BE8EAA668B}" srcOrd="1" destOrd="0" presId="urn:microsoft.com/office/officeart/2005/8/layout/vList5"/>
    <dgm:cxn modelId="{55CB3837-65E9-45E9-BD1A-ADDC88B62E8B}" type="presParOf" srcId="{B3BD7348-A4A3-46D7-A110-C04D637F8860}" destId="{D86A1916-ACEF-4860-ABAD-847BF6835930}" srcOrd="1" destOrd="0" presId="urn:microsoft.com/office/officeart/2005/8/layout/vList5"/>
    <dgm:cxn modelId="{DF3D4819-63E0-416D-99BF-B0ACC81756C1}" type="presParOf" srcId="{B3BD7348-A4A3-46D7-A110-C04D637F8860}" destId="{6EB70F11-DB76-40C3-B7DF-7AC4876504F0}" srcOrd="2" destOrd="0" presId="urn:microsoft.com/office/officeart/2005/8/layout/vList5"/>
    <dgm:cxn modelId="{6F8959B2-1F61-4284-A03F-73D62B5E6A1C}" type="presParOf" srcId="{6EB70F11-DB76-40C3-B7DF-7AC4876504F0}" destId="{C7891193-0D63-4EEF-8444-1967FE6847EA}" srcOrd="0" destOrd="0" presId="urn:microsoft.com/office/officeart/2005/8/layout/vList5"/>
    <dgm:cxn modelId="{319F75C9-FD12-46FF-9F48-02D10827E8D0}" type="presParOf" srcId="{6EB70F11-DB76-40C3-B7DF-7AC4876504F0}" destId="{C1784128-61C4-4E5F-BAF4-5F47D795F6B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BBED32-7CC4-450B-9C90-F8A272162D31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7D19A934-8621-4B81-96EA-A4362F19233C}">
      <dgm:prSet/>
      <dgm:spPr/>
      <dgm:t>
        <a:bodyPr/>
        <a:lstStyle/>
        <a:p>
          <a:r>
            <a:rPr lang="pt-BR"/>
            <a:t>Arquitetura em Camadas segundo </a:t>
          </a:r>
          <a:r>
            <a:rPr lang="en-US"/>
            <a:t>John Ousterhout</a:t>
          </a:r>
        </a:p>
      </dgm:t>
    </dgm:pt>
    <dgm:pt modelId="{7919B951-4E25-4443-8CA7-145D6E2567C7}" type="parTrans" cxnId="{557E2ED2-09DB-4C29-BFC6-7FC8D8A94F38}">
      <dgm:prSet/>
      <dgm:spPr/>
      <dgm:t>
        <a:bodyPr/>
        <a:lstStyle/>
        <a:p>
          <a:endParaRPr lang="pt-BR"/>
        </a:p>
      </dgm:t>
    </dgm:pt>
    <dgm:pt modelId="{3F22267F-9F6A-403A-98DC-016013E39770}" type="sibTrans" cxnId="{557E2ED2-09DB-4C29-BFC6-7FC8D8A94F38}">
      <dgm:prSet/>
      <dgm:spPr/>
      <dgm:t>
        <a:bodyPr/>
        <a:lstStyle/>
        <a:p>
          <a:endParaRPr lang="pt-BR"/>
        </a:p>
      </dgm:t>
    </dgm:pt>
    <dgm:pt modelId="{EEBE1E62-E164-4C57-ACD8-08C04C491C3B}">
      <dgm:prSet/>
      <dgm:spPr/>
      <dgm:t>
        <a:bodyPr/>
        <a:lstStyle/>
        <a:p>
          <a:r>
            <a:rPr lang="en-US"/>
            <a:t>Cada camada deve ter um abstração diferente</a:t>
          </a:r>
        </a:p>
      </dgm:t>
    </dgm:pt>
    <dgm:pt modelId="{450C38FA-649B-4AF7-B8F2-98A553F14771}" type="parTrans" cxnId="{9E5CD708-EFE8-48E8-906C-94F27A65CEBE}">
      <dgm:prSet/>
      <dgm:spPr/>
      <dgm:t>
        <a:bodyPr/>
        <a:lstStyle/>
        <a:p>
          <a:endParaRPr lang="pt-BR"/>
        </a:p>
      </dgm:t>
    </dgm:pt>
    <dgm:pt modelId="{AAD6B03A-2838-4756-A2E3-7590F6D13F82}" type="sibTrans" cxnId="{9E5CD708-EFE8-48E8-906C-94F27A65CEBE}">
      <dgm:prSet/>
      <dgm:spPr/>
      <dgm:t>
        <a:bodyPr/>
        <a:lstStyle/>
        <a:p>
          <a:endParaRPr lang="pt-BR"/>
        </a:p>
      </dgm:t>
    </dgm:pt>
    <dgm:pt modelId="{0E82B196-A1AD-47DF-8FD6-4106BD261705}">
      <dgm:prSet/>
      <dgm:spPr/>
      <dgm:t>
        <a:bodyPr/>
        <a:lstStyle/>
        <a:p>
          <a:r>
            <a:rPr lang="en-US"/>
            <a:t>Arquitetura Hexagonal</a:t>
          </a:r>
        </a:p>
      </dgm:t>
    </dgm:pt>
    <dgm:pt modelId="{0D5CCB71-D7C3-4C26-BCE0-D1E36EC1D8DE}" type="parTrans" cxnId="{6DCC8DAB-F9F2-41FD-8FC2-99DD61578282}">
      <dgm:prSet/>
      <dgm:spPr/>
      <dgm:t>
        <a:bodyPr/>
        <a:lstStyle/>
        <a:p>
          <a:endParaRPr lang="pt-BR"/>
        </a:p>
      </dgm:t>
    </dgm:pt>
    <dgm:pt modelId="{3C40613E-D22D-4E56-89C7-687C2F807E4C}" type="sibTrans" cxnId="{6DCC8DAB-F9F2-41FD-8FC2-99DD61578282}">
      <dgm:prSet/>
      <dgm:spPr/>
      <dgm:t>
        <a:bodyPr/>
        <a:lstStyle/>
        <a:p>
          <a:endParaRPr lang="pt-BR"/>
        </a:p>
      </dgm:t>
    </dgm:pt>
    <dgm:pt modelId="{66787D9C-77DA-4BF1-B377-F55570A9A0C5}">
      <dgm:prSet/>
      <dgm:spPr/>
      <dgm:t>
        <a:bodyPr/>
        <a:lstStyle/>
        <a:p>
          <a:r>
            <a:rPr lang="en-US" dirty="0" err="1"/>
            <a:t>Separação</a:t>
          </a:r>
          <a:r>
            <a:rPr lang="en-US" dirty="0"/>
            <a:t> entre </a:t>
          </a:r>
          <a:r>
            <a:rPr lang="en-US" dirty="0" err="1"/>
            <a:t>portas</a:t>
          </a:r>
          <a:r>
            <a:rPr lang="en-US" dirty="0"/>
            <a:t> e </a:t>
          </a:r>
          <a:r>
            <a:rPr lang="en-US" dirty="0" err="1"/>
            <a:t>adaptadores</a:t>
          </a:r>
          <a:r>
            <a:rPr lang="en-US" dirty="0"/>
            <a:t> para </a:t>
          </a:r>
          <a:r>
            <a:rPr lang="en-US" dirty="0" err="1"/>
            <a:t>facilitar</a:t>
          </a:r>
          <a:r>
            <a:rPr lang="en-US" dirty="0"/>
            <a:t> testes</a:t>
          </a:r>
        </a:p>
      </dgm:t>
    </dgm:pt>
    <dgm:pt modelId="{52A3EDC8-A562-4D79-8834-5FDCFA0EA53B}" type="parTrans" cxnId="{6F2C1C71-EF48-4D69-A02E-B01C45DA4241}">
      <dgm:prSet/>
      <dgm:spPr/>
      <dgm:t>
        <a:bodyPr/>
        <a:lstStyle/>
        <a:p>
          <a:endParaRPr lang="pt-BR"/>
        </a:p>
      </dgm:t>
    </dgm:pt>
    <dgm:pt modelId="{06B6747C-2B2E-423C-AE6D-D61672CF7EFC}" type="sibTrans" cxnId="{6F2C1C71-EF48-4D69-A02E-B01C45DA4241}">
      <dgm:prSet/>
      <dgm:spPr/>
      <dgm:t>
        <a:bodyPr/>
        <a:lstStyle/>
        <a:p>
          <a:endParaRPr lang="pt-BR"/>
        </a:p>
      </dgm:t>
    </dgm:pt>
    <dgm:pt modelId="{2D689030-021D-4188-B441-40721C10FA38}">
      <dgm:prSet/>
      <dgm:spPr/>
      <dgm:t>
        <a:bodyPr/>
        <a:lstStyle/>
        <a:p>
          <a:r>
            <a:rPr lang="en-US" dirty="0" err="1"/>
            <a:t>Programação</a:t>
          </a:r>
          <a:r>
            <a:rPr lang="en-US" dirty="0"/>
            <a:t> </a:t>
          </a:r>
          <a:r>
            <a:rPr lang="en-US" dirty="0" err="1"/>
            <a:t>Orientada</a:t>
          </a:r>
          <a:r>
            <a:rPr lang="en-US" dirty="0"/>
            <a:t> a </a:t>
          </a:r>
          <a:r>
            <a:rPr lang="en-US" dirty="0" err="1"/>
            <a:t>Aspectos</a:t>
          </a:r>
          <a:endParaRPr lang="en-US" dirty="0"/>
        </a:p>
      </dgm:t>
    </dgm:pt>
    <dgm:pt modelId="{BBDC72B8-2E67-4684-B899-57B90A6D3133}" type="parTrans" cxnId="{9DB59B7A-025A-4FE6-8B7E-29D0EA91CD83}">
      <dgm:prSet/>
      <dgm:spPr/>
    </dgm:pt>
    <dgm:pt modelId="{388B88CE-876B-4C4B-9383-A3736263C21A}" type="sibTrans" cxnId="{9DB59B7A-025A-4FE6-8B7E-29D0EA91CD83}">
      <dgm:prSet/>
      <dgm:spPr/>
    </dgm:pt>
    <dgm:pt modelId="{A9B8757E-4E56-4950-8CE4-BFD2D4681FA3}">
      <dgm:prSet/>
      <dgm:spPr/>
      <dgm:t>
        <a:bodyPr/>
        <a:lstStyle/>
        <a:p>
          <a:r>
            <a:rPr lang="en-US" dirty="0" err="1"/>
            <a:t>Separação</a:t>
          </a:r>
          <a:r>
            <a:rPr lang="en-US" dirty="0"/>
            <a:t> de Código de </a:t>
          </a:r>
          <a:r>
            <a:rPr lang="en-US" dirty="0" err="1"/>
            <a:t>Domínio</a:t>
          </a:r>
          <a:r>
            <a:rPr lang="en-US" dirty="0"/>
            <a:t> e </a:t>
          </a:r>
          <a:r>
            <a:rPr lang="en-US" dirty="0" err="1"/>
            <a:t>Aspectos</a:t>
          </a:r>
          <a:endParaRPr lang="en-US" dirty="0"/>
        </a:p>
      </dgm:t>
    </dgm:pt>
    <dgm:pt modelId="{BA07C4AC-CE72-4F7F-9664-8F83FD84AE0D}" type="parTrans" cxnId="{ECF252FE-EA5B-4484-8751-5FD378AC51D3}">
      <dgm:prSet/>
      <dgm:spPr/>
    </dgm:pt>
    <dgm:pt modelId="{70A40E7E-76D3-4ECB-B9F2-A30E4F33B0F9}" type="sibTrans" cxnId="{ECF252FE-EA5B-4484-8751-5FD378AC51D3}">
      <dgm:prSet/>
      <dgm:spPr/>
    </dgm:pt>
    <dgm:pt modelId="{4D848205-EF42-416B-85D7-564AF17189E7}" type="pres">
      <dgm:prSet presAssocID="{F0BBED32-7CC4-450B-9C90-F8A272162D31}" presName="Name0" presStyleCnt="0">
        <dgm:presLayoutVars>
          <dgm:dir/>
          <dgm:animLvl val="lvl"/>
          <dgm:resizeHandles val="exact"/>
        </dgm:presLayoutVars>
      </dgm:prSet>
      <dgm:spPr/>
    </dgm:pt>
    <dgm:pt modelId="{66CD908D-A43C-47DF-B89D-331229224BE1}" type="pres">
      <dgm:prSet presAssocID="{7D19A934-8621-4B81-96EA-A4362F19233C}" presName="linNode" presStyleCnt="0"/>
      <dgm:spPr/>
    </dgm:pt>
    <dgm:pt modelId="{0A433FF9-DDD8-4BAD-AA87-A263AC1BBD37}" type="pres">
      <dgm:prSet presAssocID="{7D19A934-8621-4B81-96EA-A4362F19233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438CDC76-F17B-4BCA-A924-90670A9E3995}" type="pres">
      <dgm:prSet presAssocID="{7D19A934-8621-4B81-96EA-A4362F19233C}" presName="descendantText" presStyleLbl="alignAccFollowNode1" presStyleIdx="0" presStyleCnt="3">
        <dgm:presLayoutVars>
          <dgm:bulletEnabled val="1"/>
        </dgm:presLayoutVars>
      </dgm:prSet>
      <dgm:spPr/>
    </dgm:pt>
    <dgm:pt modelId="{4A1435AF-453F-4B62-83FE-1CCC37D9F6CE}" type="pres">
      <dgm:prSet presAssocID="{3F22267F-9F6A-403A-98DC-016013E39770}" presName="sp" presStyleCnt="0"/>
      <dgm:spPr/>
    </dgm:pt>
    <dgm:pt modelId="{389C4870-6CAB-495F-A7FC-3041A54C08A1}" type="pres">
      <dgm:prSet presAssocID="{0E82B196-A1AD-47DF-8FD6-4106BD261705}" presName="linNode" presStyleCnt="0"/>
      <dgm:spPr/>
    </dgm:pt>
    <dgm:pt modelId="{F2901A5F-16C5-427A-83AD-8B0BE7FA1ECF}" type="pres">
      <dgm:prSet presAssocID="{0E82B196-A1AD-47DF-8FD6-4106BD26170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8E871619-5423-460F-856E-922F2A91186A}" type="pres">
      <dgm:prSet presAssocID="{0E82B196-A1AD-47DF-8FD6-4106BD261705}" presName="descendantText" presStyleLbl="alignAccFollowNode1" presStyleIdx="1" presStyleCnt="3">
        <dgm:presLayoutVars>
          <dgm:bulletEnabled val="1"/>
        </dgm:presLayoutVars>
      </dgm:prSet>
      <dgm:spPr/>
    </dgm:pt>
    <dgm:pt modelId="{4608B50D-CFA6-4F43-89F6-4C32544E5728}" type="pres">
      <dgm:prSet presAssocID="{3C40613E-D22D-4E56-89C7-687C2F807E4C}" presName="sp" presStyleCnt="0"/>
      <dgm:spPr/>
    </dgm:pt>
    <dgm:pt modelId="{4D070F00-D141-4EFB-BEC6-6759F038FAA1}" type="pres">
      <dgm:prSet presAssocID="{2D689030-021D-4188-B441-40721C10FA38}" presName="linNode" presStyleCnt="0"/>
      <dgm:spPr/>
    </dgm:pt>
    <dgm:pt modelId="{A0CE62D6-DAB8-466E-906C-ABB2DEEBDFD0}" type="pres">
      <dgm:prSet presAssocID="{2D689030-021D-4188-B441-40721C10FA3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C05D48C-24C0-4605-A811-0A80FCE00321}" type="pres">
      <dgm:prSet presAssocID="{2D689030-021D-4188-B441-40721C10FA3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9E5CD708-EFE8-48E8-906C-94F27A65CEBE}" srcId="{7D19A934-8621-4B81-96EA-A4362F19233C}" destId="{EEBE1E62-E164-4C57-ACD8-08C04C491C3B}" srcOrd="0" destOrd="0" parTransId="{450C38FA-649B-4AF7-B8F2-98A553F14771}" sibTransId="{AAD6B03A-2838-4756-A2E3-7590F6D13F82}"/>
    <dgm:cxn modelId="{4F9C640F-C9AB-4C6E-B606-96B62EA7E4DF}" type="presOf" srcId="{A9B8757E-4E56-4950-8CE4-BFD2D4681FA3}" destId="{FC05D48C-24C0-4605-A811-0A80FCE00321}" srcOrd="0" destOrd="0" presId="urn:microsoft.com/office/officeart/2005/8/layout/vList5"/>
    <dgm:cxn modelId="{9E86FA5E-1A91-4DF5-B0C2-05A991A9FBF8}" type="presOf" srcId="{7D19A934-8621-4B81-96EA-A4362F19233C}" destId="{0A433FF9-DDD8-4BAD-AA87-A263AC1BBD37}" srcOrd="0" destOrd="0" presId="urn:microsoft.com/office/officeart/2005/8/layout/vList5"/>
    <dgm:cxn modelId="{6F2C1C71-EF48-4D69-A02E-B01C45DA4241}" srcId="{0E82B196-A1AD-47DF-8FD6-4106BD261705}" destId="{66787D9C-77DA-4BF1-B377-F55570A9A0C5}" srcOrd="0" destOrd="0" parTransId="{52A3EDC8-A562-4D79-8834-5FDCFA0EA53B}" sibTransId="{06B6747C-2B2E-423C-AE6D-D61672CF7EFC}"/>
    <dgm:cxn modelId="{31C9BA52-0F2F-4E20-A1E3-411D8FD68400}" type="presOf" srcId="{EEBE1E62-E164-4C57-ACD8-08C04C491C3B}" destId="{438CDC76-F17B-4BCA-A924-90670A9E3995}" srcOrd="0" destOrd="0" presId="urn:microsoft.com/office/officeart/2005/8/layout/vList5"/>
    <dgm:cxn modelId="{9DB59B7A-025A-4FE6-8B7E-29D0EA91CD83}" srcId="{F0BBED32-7CC4-450B-9C90-F8A272162D31}" destId="{2D689030-021D-4188-B441-40721C10FA38}" srcOrd="2" destOrd="0" parTransId="{BBDC72B8-2E67-4684-B899-57B90A6D3133}" sibTransId="{388B88CE-876B-4C4B-9383-A3736263C21A}"/>
    <dgm:cxn modelId="{B5DD5492-E9EA-447E-B55A-76FCA221A75F}" type="presOf" srcId="{0E82B196-A1AD-47DF-8FD6-4106BD261705}" destId="{F2901A5F-16C5-427A-83AD-8B0BE7FA1ECF}" srcOrd="0" destOrd="0" presId="urn:microsoft.com/office/officeart/2005/8/layout/vList5"/>
    <dgm:cxn modelId="{6DCC8DAB-F9F2-41FD-8FC2-99DD61578282}" srcId="{F0BBED32-7CC4-450B-9C90-F8A272162D31}" destId="{0E82B196-A1AD-47DF-8FD6-4106BD261705}" srcOrd="1" destOrd="0" parTransId="{0D5CCB71-D7C3-4C26-BCE0-D1E36EC1D8DE}" sibTransId="{3C40613E-D22D-4E56-89C7-687C2F807E4C}"/>
    <dgm:cxn modelId="{0AD98DAB-54FD-4457-A3F5-4F738999C8D8}" type="presOf" srcId="{2D689030-021D-4188-B441-40721C10FA38}" destId="{A0CE62D6-DAB8-466E-906C-ABB2DEEBDFD0}" srcOrd="0" destOrd="0" presId="urn:microsoft.com/office/officeart/2005/8/layout/vList5"/>
    <dgm:cxn modelId="{33C396B0-CE9F-4896-AA0C-201D96D365F6}" type="presOf" srcId="{F0BBED32-7CC4-450B-9C90-F8A272162D31}" destId="{4D848205-EF42-416B-85D7-564AF17189E7}" srcOrd="0" destOrd="0" presId="urn:microsoft.com/office/officeart/2005/8/layout/vList5"/>
    <dgm:cxn modelId="{557E2ED2-09DB-4C29-BFC6-7FC8D8A94F38}" srcId="{F0BBED32-7CC4-450B-9C90-F8A272162D31}" destId="{7D19A934-8621-4B81-96EA-A4362F19233C}" srcOrd="0" destOrd="0" parTransId="{7919B951-4E25-4443-8CA7-145D6E2567C7}" sibTransId="{3F22267F-9F6A-403A-98DC-016013E39770}"/>
    <dgm:cxn modelId="{48C002DC-A318-44FF-BCDC-1E69AA4A4551}" type="presOf" srcId="{66787D9C-77DA-4BF1-B377-F55570A9A0C5}" destId="{8E871619-5423-460F-856E-922F2A91186A}" srcOrd="0" destOrd="0" presId="urn:microsoft.com/office/officeart/2005/8/layout/vList5"/>
    <dgm:cxn modelId="{ECF252FE-EA5B-4484-8751-5FD378AC51D3}" srcId="{2D689030-021D-4188-B441-40721C10FA38}" destId="{A9B8757E-4E56-4950-8CE4-BFD2D4681FA3}" srcOrd="0" destOrd="0" parTransId="{BA07C4AC-CE72-4F7F-9664-8F83FD84AE0D}" sibTransId="{70A40E7E-76D3-4ECB-B9F2-A30E4F33B0F9}"/>
    <dgm:cxn modelId="{E2DA122A-69FB-4370-9E33-7C9AF33CF344}" type="presParOf" srcId="{4D848205-EF42-416B-85D7-564AF17189E7}" destId="{66CD908D-A43C-47DF-B89D-331229224BE1}" srcOrd="0" destOrd="0" presId="urn:microsoft.com/office/officeart/2005/8/layout/vList5"/>
    <dgm:cxn modelId="{A4F17F98-56EE-40E6-93B5-4E5F4B518025}" type="presParOf" srcId="{66CD908D-A43C-47DF-B89D-331229224BE1}" destId="{0A433FF9-DDD8-4BAD-AA87-A263AC1BBD37}" srcOrd="0" destOrd="0" presId="urn:microsoft.com/office/officeart/2005/8/layout/vList5"/>
    <dgm:cxn modelId="{242B7C0D-D9F1-4143-9E67-260631CD4F00}" type="presParOf" srcId="{66CD908D-A43C-47DF-B89D-331229224BE1}" destId="{438CDC76-F17B-4BCA-A924-90670A9E3995}" srcOrd="1" destOrd="0" presId="urn:microsoft.com/office/officeart/2005/8/layout/vList5"/>
    <dgm:cxn modelId="{633E50AF-5156-4232-9F5D-E364971DA11C}" type="presParOf" srcId="{4D848205-EF42-416B-85D7-564AF17189E7}" destId="{4A1435AF-453F-4B62-83FE-1CCC37D9F6CE}" srcOrd="1" destOrd="0" presId="urn:microsoft.com/office/officeart/2005/8/layout/vList5"/>
    <dgm:cxn modelId="{11F47E4D-A3B6-420E-BB08-5C83B13F5327}" type="presParOf" srcId="{4D848205-EF42-416B-85D7-564AF17189E7}" destId="{389C4870-6CAB-495F-A7FC-3041A54C08A1}" srcOrd="2" destOrd="0" presId="urn:microsoft.com/office/officeart/2005/8/layout/vList5"/>
    <dgm:cxn modelId="{B7076548-3C4C-4CC2-96A7-E2CF2D2DC326}" type="presParOf" srcId="{389C4870-6CAB-495F-A7FC-3041A54C08A1}" destId="{F2901A5F-16C5-427A-83AD-8B0BE7FA1ECF}" srcOrd="0" destOrd="0" presId="urn:microsoft.com/office/officeart/2005/8/layout/vList5"/>
    <dgm:cxn modelId="{792DEB7A-7FCD-488F-BF36-7656F083D4CB}" type="presParOf" srcId="{389C4870-6CAB-495F-A7FC-3041A54C08A1}" destId="{8E871619-5423-460F-856E-922F2A91186A}" srcOrd="1" destOrd="0" presId="urn:microsoft.com/office/officeart/2005/8/layout/vList5"/>
    <dgm:cxn modelId="{4C8D4684-2ADB-40D2-B20F-221FDEC83B83}" type="presParOf" srcId="{4D848205-EF42-416B-85D7-564AF17189E7}" destId="{4608B50D-CFA6-4F43-89F6-4C32544E5728}" srcOrd="3" destOrd="0" presId="urn:microsoft.com/office/officeart/2005/8/layout/vList5"/>
    <dgm:cxn modelId="{228B22CA-B629-48B9-AB2C-846DA3F3F8AB}" type="presParOf" srcId="{4D848205-EF42-416B-85D7-564AF17189E7}" destId="{4D070F00-D141-4EFB-BEC6-6759F038FAA1}" srcOrd="4" destOrd="0" presId="urn:microsoft.com/office/officeart/2005/8/layout/vList5"/>
    <dgm:cxn modelId="{E9C4E335-6A20-41D2-99E2-79B67122C42A}" type="presParOf" srcId="{4D070F00-D141-4EFB-BEC6-6759F038FAA1}" destId="{A0CE62D6-DAB8-466E-906C-ABB2DEEBDFD0}" srcOrd="0" destOrd="0" presId="urn:microsoft.com/office/officeart/2005/8/layout/vList5"/>
    <dgm:cxn modelId="{12660849-DC83-4FBA-9D1B-D4441B7D790F}" type="presParOf" srcId="{4D070F00-D141-4EFB-BEC6-6759F038FAA1}" destId="{FC05D48C-24C0-4605-A811-0A80FCE0032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DD36FD-F4BC-4494-8EAA-0DC7CA5E918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pt-BR"/>
        </a:p>
      </dgm:t>
    </dgm:pt>
    <dgm:pt modelId="{B73FAA4A-4870-4F76-B846-C11A6676EF4C}">
      <dgm:prSet/>
      <dgm:spPr/>
      <dgm:t>
        <a:bodyPr/>
        <a:lstStyle/>
        <a:p>
          <a:r>
            <a:rPr lang="pt-BR"/>
            <a:t>Associações</a:t>
          </a:r>
          <a:endParaRPr lang="en-US"/>
        </a:p>
      </dgm:t>
    </dgm:pt>
    <dgm:pt modelId="{3BA672F0-8B8D-429E-B489-6FC0F80AFD55}" type="parTrans" cxnId="{A3CBFB25-A4E8-4B07-988A-154AD28D3A04}">
      <dgm:prSet/>
      <dgm:spPr/>
      <dgm:t>
        <a:bodyPr/>
        <a:lstStyle/>
        <a:p>
          <a:endParaRPr lang="pt-BR"/>
        </a:p>
      </dgm:t>
    </dgm:pt>
    <dgm:pt modelId="{63285D27-066D-48B1-AAF1-8F373E503CA3}" type="sibTrans" cxnId="{A3CBFB25-A4E8-4B07-988A-154AD28D3A04}">
      <dgm:prSet/>
      <dgm:spPr/>
      <dgm:t>
        <a:bodyPr/>
        <a:lstStyle/>
        <a:p>
          <a:endParaRPr lang="pt-BR"/>
        </a:p>
      </dgm:t>
    </dgm:pt>
    <dgm:pt modelId="{2DF1F531-58F3-42DF-AC5B-767A0FC1B561}">
      <dgm:prSet/>
      <dgm:spPr/>
      <dgm:t>
        <a:bodyPr/>
        <a:lstStyle/>
        <a:p>
          <a:r>
            <a:rPr lang="pt-BR"/>
            <a:t>Entidades</a:t>
          </a:r>
          <a:endParaRPr lang="en-US"/>
        </a:p>
      </dgm:t>
    </dgm:pt>
    <dgm:pt modelId="{AC486425-DE8C-4C4E-8834-9270D1D2968E}" type="parTrans" cxnId="{CFE1489E-F40A-4E70-9D01-D4E7C387FDA0}">
      <dgm:prSet/>
      <dgm:spPr/>
      <dgm:t>
        <a:bodyPr/>
        <a:lstStyle/>
        <a:p>
          <a:endParaRPr lang="pt-BR"/>
        </a:p>
      </dgm:t>
    </dgm:pt>
    <dgm:pt modelId="{99160EC7-5BDF-4A83-88EC-346A82A6161A}" type="sibTrans" cxnId="{CFE1489E-F40A-4E70-9D01-D4E7C387FDA0}">
      <dgm:prSet/>
      <dgm:spPr/>
      <dgm:t>
        <a:bodyPr/>
        <a:lstStyle/>
        <a:p>
          <a:endParaRPr lang="pt-BR"/>
        </a:p>
      </dgm:t>
    </dgm:pt>
    <dgm:pt modelId="{434FD5B9-FB93-44CE-AA9F-1216A4A43675}">
      <dgm:prSet/>
      <dgm:spPr/>
      <dgm:t>
        <a:bodyPr/>
        <a:lstStyle/>
        <a:p>
          <a:r>
            <a:rPr lang="pt-BR"/>
            <a:t>Objetos de Valor</a:t>
          </a:r>
          <a:endParaRPr lang="en-US"/>
        </a:p>
      </dgm:t>
    </dgm:pt>
    <dgm:pt modelId="{3A19A547-67BF-4216-B509-14D490BEC379}" type="parTrans" cxnId="{EEF763CD-7F89-47C7-8FF8-6A4C8142BF2E}">
      <dgm:prSet/>
      <dgm:spPr/>
      <dgm:t>
        <a:bodyPr/>
        <a:lstStyle/>
        <a:p>
          <a:endParaRPr lang="pt-BR"/>
        </a:p>
      </dgm:t>
    </dgm:pt>
    <dgm:pt modelId="{0AEF3CC7-9BA1-40C8-AC01-1464E1AFD54D}" type="sibTrans" cxnId="{EEF763CD-7F89-47C7-8FF8-6A4C8142BF2E}">
      <dgm:prSet/>
      <dgm:spPr/>
      <dgm:t>
        <a:bodyPr/>
        <a:lstStyle/>
        <a:p>
          <a:endParaRPr lang="pt-BR"/>
        </a:p>
      </dgm:t>
    </dgm:pt>
    <dgm:pt modelId="{99365C7F-AF8E-4F27-8A9E-DAFECD684137}">
      <dgm:prSet/>
      <dgm:spPr/>
      <dgm:t>
        <a:bodyPr/>
        <a:lstStyle/>
        <a:p>
          <a:r>
            <a:rPr lang="pt-BR"/>
            <a:t>Serviços</a:t>
          </a:r>
          <a:endParaRPr lang="en-US"/>
        </a:p>
      </dgm:t>
    </dgm:pt>
    <dgm:pt modelId="{0BEEDF22-1DFE-43D1-9E7C-FAA20150EE65}" type="parTrans" cxnId="{E670043E-EE02-42DE-A0F0-F470F90B03E3}">
      <dgm:prSet/>
      <dgm:spPr/>
      <dgm:t>
        <a:bodyPr/>
        <a:lstStyle/>
        <a:p>
          <a:endParaRPr lang="pt-BR"/>
        </a:p>
      </dgm:t>
    </dgm:pt>
    <dgm:pt modelId="{029A3EB2-C7C7-45E5-8EC1-0213497B9A89}" type="sibTrans" cxnId="{E670043E-EE02-42DE-A0F0-F470F90B03E3}">
      <dgm:prSet/>
      <dgm:spPr/>
      <dgm:t>
        <a:bodyPr/>
        <a:lstStyle/>
        <a:p>
          <a:endParaRPr lang="pt-BR"/>
        </a:p>
      </dgm:t>
    </dgm:pt>
    <dgm:pt modelId="{0682BE4C-02E4-432E-9FD1-2C3FCAD8FB45}">
      <dgm:prSet/>
      <dgm:spPr/>
      <dgm:t>
        <a:bodyPr/>
        <a:lstStyle/>
        <a:p>
          <a:r>
            <a:rPr lang="pt-BR"/>
            <a:t>Módulos</a:t>
          </a:r>
          <a:endParaRPr lang="en-US"/>
        </a:p>
      </dgm:t>
    </dgm:pt>
    <dgm:pt modelId="{0139C55B-0B16-4F16-B5C1-C2BE160FB23B}" type="parTrans" cxnId="{1332B35E-A332-4B1C-8CD7-1B9EA965F2F7}">
      <dgm:prSet/>
      <dgm:spPr/>
      <dgm:t>
        <a:bodyPr/>
        <a:lstStyle/>
        <a:p>
          <a:endParaRPr lang="pt-BR"/>
        </a:p>
      </dgm:t>
    </dgm:pt>
    <dgm:pt modelId="{5FA0F5D8-B29C-4A81-B9A6-58FBC9B04B77}" type="sibTrans" cxnId="{1332B35E-A332-4B1C-8CD7-1B9EA965F2F7}">
      <dgm:prSet/>
      <dgm:spPr/>
      <dgm:t>
        <a:bodyPr/>
        <a:lstStyle/>
        <a:p>
          <a:endParaRPr lang="pt-BR"/>
        </a:p>
      </dgm:t>
    </dgm:pt>
    <dgm:pt modelId="{7E90B595-CD9D-4F08-AC94-8ED9A7CAC676}" type="pres">
      <dgm:prSet presAssocID="{13DD36FD-F4BC-4494-8EAA-0DC7CA5E9184}" presName="linear" presStyleCnt="0">
        <dgm:presLayoutVars>
          <dgm:animLvl val="lvl"/>
          <dgm:resizeHandles val="exact"/>
        </dgm:presLayoutVars>
      </dgm:prSet>
      <dgm:spPr/>
    </dgm:pt>
    <dgm:pt modelId="{978CDC15-6F2B-482E-A42F-173258D29450}" type="pres">
      <dgm:prSet presAssocID="{B73FAA4A-4870-4F76-B846-C11A6676EF4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4DCBFAE-B324-4E2D-8363-9DF8E0D9C1EC}" type="pres">
      <dgm:prSet presAssocID="{63285D27-066D-48B1-AAF1-8F373E503CA3}" presName="spacer" presStyleCnt="0"/>
      <dgm:spPr/>
    </dgm:pt>
    <dgm:pt modelId="{ABB5E086-F48E-45F1-A4E8-24F41E8E41D9}" type="pres">
      <dgm:prSet presAssocID="{2DF1F531-58F3-42DF-AC5B-767A0FC1B56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86CDE32-9EE0-4A1B-8EBB-4B028C9BBCEC}" type="pres">
      <dgm:prSet presAssocID="{99160EC7-5BDF-4A83-88EC-346A82A6161A}" presName="spacer" presStyleCnt="0"/>
      <dgm:spPr/>
    </dgm:pt>
    <dgm:pt modelId="{22644898-8B2E-411D-8ED3-D3484A41FAB9}" type="pres">
      <dgm:prSet presAssocID="{434FD5B9-FB93-44CE-AA9F-1216A4A4367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072991E-92D8-4143-AEEB-87EB35DF4A2A}" type="pres">
      <dgm:prSet presAssocID="{0AEF3CC7-9BA1-40C8-AC01-1464E1AFD54D}" presName="spacer" presStyleCnt="0"/>
      <dgm:spPr/>
    </dgm:pt>
    <dgm:pt modelId="{93D0824A-B018-42F4-A0A9-4CE0440AD8D1}" type="pres">
      <dgm:prSet presAssocID="{99365C7F-AF8E-4F27-8A9E-DAFECD68413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17A1676-8A5C-4B70-B873-1F2032BE0A07}" type="pres">
      <dgm:prSet presAssocID="{029A3EB2-C7C7-45E5-8EC1-0213497B9A89}" presName="spacer" presStyleCnt="0"/>
      <dgm:spPr/>
    </dgm:pt>
    <dgm:pt modelId="{43D4030C-46A5-4121-A14B-91DCAE5516FA}" type="pres">
      <dgm:prSet presAssocID="{0682BE4C-02E4-432E-9FD1-2C3FCAD8FB4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986A015-E30F-4C57-B588-9D1ED498365B}" type="presOf" srcId="{B73FAA4A-4870-4F76-B846-C11A6676EF4C}" destId="{978CDC15-6F2B-482E-A42F-173258D29450}" srcOrd="0" destOrd="0" presId="urn:microsoft.com/office/officeart/2005/8/layout/vList2"/>
    <dgm:cxn modelId="{6ABCB51A-267B-4A17-BA37-4D72290C789E}" type="presOf" srcId="{13DD36FD-F4BC-4494-8EAA-0DC7CA5E9184}" destId="{7E90B595-CD9D-4F08-AC94-8ED9A7CAC676}" srcOrd="0" destOrd="0" presId="urn:microsoft.com/office/officeart/2005/8/layout/vList2"/>
    <dgm:cxn modelId="{A3CBFB25-A4E8-4B07-988A-154AD28D3A04}" srcId="{13DD36FD-F4BC-4494-8EAA-0DC7CA5E9184}" destId="{B73FAA4A-4870-4F76-B846-C11A6676EF4C}" srcOrd="0" destOrd="0" parTransId="{3BA672F0-8B8D-429E-B489-6FC0F80AFD55}" sibTransId="{63285D27-066D-48B1-AAF1-8F373E503CA3}"/>
    <dgm:cxn modelId="{72634B27-4DB5-4AFE-BD44-8D7708F818E8}" type="presOf" srcId="{2DF1F531-58F3-42DF-AC5B-767A0FC1B561}" destId="{ABB5E086-F48E-45F1-A4E8-24F41E8E41D9}" srcOrd="0" destOrd="0" presId="urn:microsoft.com/office/officeart/2005/8/layout/vList2"/>
    <dgm:cxn modelId="{E670043E-EE02-42DE-A0F0-F470F90B03E3}" srcId="{13DD36FD-F4BC-4494-8EAA-0DC7CA5E9184}" destId="{99365C7F-AF8E-4F27-8A9E-DAFECD684137}" srcOrd="3" destOrd="0" parTransId="{0BEEDF22-1DFE-43D1-9E7C-FAA20150EE65}" sibTransId="{029A3EB2-C7C7-45E5-8EC1-0213497B9A89}"/>
    <dgm:cxn modelId="{1332B35E-A332-4B1C-8CD7-1B9EA965F2F7}" srcId="{13DD36FD-F4BC-4494-8EAA-0DC7CA5E9184}" destId="{0682BE4C-02E4-432E-9FD1-2C3FCAD8FB45}" srcOrd="4" destOrd="0" parTransId="{0139C55B-0B16-4F16-B5C1-C2BE160FB23B}" sibTransId="{5FA0F5D8-B29C-4A81-B9A6-58FBC9B04B77}"/>
    <dgm:cxn modelId="{771ABB45-30B8-4B9B-AC58-047D15D7C591}" type="presOf" srcId="{99365C7F-AF8E-4F27-8A9E-DAFECD684137}" destId="{93D0824A-B018-42F4-A0A9-4CE0440AD8D1}" srcOrd="0" destOrd="0" presId="urn:microsoft.com/office/officeart/2005/8/layout/vList2"/>
    <dgm:cxn modelId="{50C79A83-AB7B-4F43-87CD-390DFFCA6873}" type="presOf" srcId="{0682BE4C-02E4-432E-9FD1-2C3FCAD8FB45}" destId="{43D4030C-46A5-4121-A14B-91DCAE5516FA}" srcOrd="0" destOrd="0" presId="urn:microsoft.com/office/officeart/2005/8/layout/vList2"/>
    <dgm:cxn modelId="{CFE1489E-F40A-4E70-9D01-D4E7C387FDA0}" srcId="{13DD36FD-F4BC-4494-8EAA-0DC7CA5E9184}" destId="{2DF1F531-58F3-42DF-AC5B-767A0FC1B561}" srcOrd="1" destOrd="0" parTransId="{AC486425-DE8C-4C4E-8834-9270D1D2968E}" sibTransId="{99160EC7-5BDF-4A83-88EC-346A82A6161A}"/>
    <dgm:cxn modelId="{EEF763CD-7F89-47C7-8FF8-6A4C8142BF2E}" srcId="{13DD36FD-F4BC-4494-8EAA-0DC7CA5E9184}" destId="{434FD5B9-FB93-44CE-AA9F-1216A4A43675}" srcOrd="2" destOrd="0" parTransId="{3A19A547-67BF-4216-B509-14D490BEC379}" sibTransId="{0AEF3CC7-9BA1-40C8-AC01-1464E1AFD54D}"/>
    <dgm:cxn modelId="{1F963BF9-E0F1-4B3B-97F0-D1E4673E827F}" type="presOf" srcId="{434FD5B9-FB93-44CE-AA9F-1216A4A43675}" destId="{22644898-8B2E-411D-8ED3-D3484A41FAB9}" srcOrd="0" destOrd="0" presId="urn:microsoft.com/office/officeart/2005/8/layout/vList2"/>
    <dgm:cxn modelId="{1386249C-8B3E-40D9-9B0E-C464B54FBBD5}" type="presParOf" srcId="{7E90B595-CD9D-4F08-AC94-8ED9A7CAC676}" destId="{978CDC15-6F2B-482E-A42F-173258D29450}" srcOrd="0" destOrd="0" presId="urn:microsoft.com/office/officeart/2005/8/layout/vList2"/>
    <dgm:cxn modelId="{AC53C6FC-EC38-4C27-B320-F96D2BA77864}" type="presParOf" srcId="{7E90B595-CD9D-4F08-AC94-8ED9A7CAC676}" destId="{F4DCBFAE-B324-4E2D-8363-9DF8E0D9C1EC}" srcOrd="1" destOrd="0" presId="urn:microsoft.com/office/officeart/2005/8/layout/vList2"/>
    <dgm:cxn modelId="{E6E2BDCE-1120-4C26-844D-A950D368D145}" type="presParOf" srcId="{7E90B595-CD9D-4F08-AC94-8ED9A7CAC676}" destId="{ABB5E086-F48E-45F1-A4E8-24F41E8E41D9}" srcOrd="2" destOrd="0" presId="urn:microsoft.com/office/officeart/2005/8/layout/vList2"/>
    <dgm:cxn modelId="{0764EAEB-6651-4B74-9046-51EC76A55558}" type="presParOf" srcId="{7E90B595-CD9D-4F08-AC94-8ED9A7CAC676}" destId="{086CDE32-9EE0-4A1B-8EBB-4B028C9BBCEC}" srcOrd="3" destOrd="0" presId="urn:microsoft.com/office/officeart/2005/8/layout/vList2"/>
    <dgm:cxn modelId="{DBD32899-DCA1-4030-99BA-F1066352C5B3}" type="presParOf" srcId="{7E90B595-CD9D-4F08-AC94-8ED9A7CAC676}" destId="{22644898-8B2E-411D-8ED3-D3484A41FAB9}" srcOrd="4" destOrd="0" presId="urn:microsoft.com/office/officeart/2005/8/layout/vList2"/>
    <dgm:cxn modelId="{19A11C64-4CA2-454E-8794-1FFC56DA2561}" type="presParOf" srcId="{7E90B595-CD9D-4F08-AC94-8ED9A7CAC676}" destId="{E072991E-92D8-4143-AEEB-87EB35DF4A2A}" srcOrd="5" destOrd="0" presId="urn:microsoft.com/office/officeart/2005/8/layout/vList2"/>
    <dgm:cxn modelId="{9300CB56-9D85-4BA5-83A9-96F54E235683}" type="presParOf" srcId="{7E90B595-CD9D-4F08-AC94-8ED9A7CAC676}" destId="{93D0824A-B018-42F4-A0A9-4CE0440AD8D1}" srcOrd="6" destOrd="0" presId="urn:microsoft.com/office/officeart/2005/8/layout/vList2"/>
    <dgm:cxn modelId="{3ECFDDF5-EC2C-426A-AAEC-84B2EFEFC061}" type="presParOf" srcId="{7E90B595-CD9D-4F08-AC94-8ED9A7CAC676}" destId="{B17A1676-8A5C-4B70-B873-1F2032BE0A07}" srcOrd="7" destOrd="0" presId="urn:microsoft.com/office/officeart/2005/8/layout/vList2"/>
    <dgm:cxn modelId="{0EA133E9-61FD-4990-B2C1-F9B919129A27}" type="presParOf" srcId="{7E90B595-CD9D-4F08-AC94-8ED9A7CAC676}" destId="{43D4030C-46A5-4121-A14B-91DCAE5516F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6FFBDC-DAD3-44DD-A126-B59866C618E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16A99CF-9DBD-4B65-A259-12E0C6409FCF}">
      <dgm:prSet/>
      <dgm:spPr/>
      <dgm:t>
        <a:bodyPr/>
        <a:lstStyle/>
        <a:p>
          <a:r>
            <a:rPr lang="pt-BR"/>
            <a:t>Serviços de domínio</a:t>
          </a:r>
          <a:endParaRPr lang="en-US"/>
        </a:p>
      </dgm:t>
    </dgm:pt>
    <dgm:pt modelId="{FFF418D4-E4B8-4F10-BF3C-7403C3E9E4BD}" type="parTrans" cxnId="{342153B5-77A9-4D8F-A658-58386C5E811D}">
      <dgm:prSet/>
      <dgm:spPr/>
      <dgm:t>
        <a:bodyPr/>
        <a:lstStyle/>
        <a:p>
          <a:endParaRPr lang="pt-BR"/>
        </a:p>
      </dgm:t>
    </dgm:pt>
    <dgm:pt modelId="{275B586F-3E9B-42E3-8443-ADC3F3385C47}" type="sibTrans" cxnId="{342153B5-77A9-4D8F-A658-58386C5E811D}">
      <dgm:prSet/>
      <dgm:spPr/>
      <dgm:t>
        <a:bodyPr/>
        <a:lstStyle/>
        <a:p>
          <a:endParaRPr lang="pt-BR"/>
        </a:p>
      </dgm:t>
    </dgm:pt>
    <dgm:pt modelId="{B76B0B42-9AA2-4FDB-886A-79F483C5E718}">
      <dgm:prSet/>
      <dgm:spPr/>
      <dgm:t>
        <a:bodyPr/>
        <a:lstStyle/>
        <a:p>
          <a:r>
            <a:rPr lang="pt-BR" dirty="0"/>
            <a:t>Envio de email</a:t>
          </a:r>
          <a:endParaRPr lang="en-US" dirty="0"/>
        </a:p>
      </dgm:t>
    </dgm:pt>
    <dgm:pt modelId="{90785FA3-3F45-4CB4-8939-C9607FBA28CB}" type="parTrans" cxnId="{18C3AFD2-5E3B-49A9-89E9-52D505B88F2A}">
      <dgm:prSet/>
      <dgm:spPr/>
      <dgm:t>
        <a:bodyPr/>
        <a:lstStyle/>
        <a:p>
          <a:endParaRPr lang="pt-BR"/>
        </a:p>
      </dgm:t>
    </dgm:pt>
    <dgm:pt modelId="{AE204D8E-376C-4A87-A5E0-A87D9437EEEB}" type="sibTrans" cxnId="{18C3AFD2-5E3B-49A9-89E9-52D505B88F2A}">
      <dgm:prSet/>
      <dgm:spPr/>
      <dgm:t>
        <a:bodyPr/>
        <a:lstStyle/>
        <a:p>
          <a:endParaRPr lang="pt-BR"/>
        </a:p>
      </dgm:t>
    </dgm:pt>
    <dgm:pt modelId="{7DD81385-0521-4CE1-8348-31645C5596DD}">
      <dgm:prSet/>
      <dgm:spPr/>
      <dgm:t>
        <a:bodyPr/>
        <a:lstStyle/>
        <a:p>
          <a:r>
            <a:rPr lang="pt-BR" dirty="0"/>
            <a:t>Serviços de infraestrutura</a:t>
          </a:r>
          <a:endParaRPr lang="en-US" dirty="0"/>
        </a:p>
      </dgm:t>
    </dgm:pt>
    <dgm:pt modelId="{E94AE0FF-FCC6-4B79-B9D3-07E5A0387748}" type="parTrans" cxnId="{BA646D79-626F-4FF9-B88D-E0DC3B3BFAE8}">
      <dgm:prSet/>
      <dgm:spPr/>
      <dgm:t>
        <a:bodyPr/>
        <a:lstStyle/>
        <a:p>
          <a:endParaRPr lang="pt-BR"/>
        </a:p>
      </dgm:t>
    </dgm:pt>
    <dgm:pt modelId="{B77DA46C-1F4A-4EA6-8E20-2D9FEA2E0CA4}" type="sibTrans" cxnId="{BA646D79-626F-4FF9-B88D-E0DC3B3BFAE8}">
      <dgm:prSet/>
      <dgm:spPr/>
      <dgm:t>
        <a:bodyPr/>
        <a:lstStyle/>
        <a:p>
          <a:endParaRPr lang="pt-BR"/>
        </a:p>
      </dgm:t>
    </dgm:pt>
    <dgm:pt modelId="{0BACDC06-B0EC-43C1-8CE6-C483E11498F1}">
      <dgm:prSet/>
      <dgm:spPr/>
      <dgm:t>
        <a:bodyPr/>
        <a:lstStyle/>
        <a:p>
          <a:r>
            <a:rPr lang="pt-BR" dirty="0"/>
            <a:t>Exportar transações para planilha</a:t>
          </a:r>
          <a:endParaRPr lang="en-US" dirty="0"/>
        </a:p>
      </dgm:t>
    </dgm:pt>
    <dgm:pt modelId="{BD66625B-6388-4195-88C6-1322B7FF9667}" type="parTrans" cxnId="{7F698CA6-B3B7-429F-81B1-38B5155A391C}">
      <dgm:prSet/>
      <dgm:spPr/>
      <dgm:t>
        <a:bodyPr/>
        <a:lstStyle/>
        <a:p>
          <a:endParaRPr lang="pt-BR"/>
        </a:p>
      </dgm:t>
    </dgm:pt>
    <dgm:pt modelId="{11D46A17-21D7-45B7-93FC-BA2D5E95072B}" type="sibTrans" cxnId="{7F698CA6-B3B7-429F-81B1-38B5155A391C}">
      <dgm:prSet/>
      <dgm:spPr/>
      <dgm:t>
        <a:bodyPr/>
        <a:lstStyle/>
        <a:p>
          <a:endParaRPr lang="pt-BR"/>
        </a:p>
      </dgm:t>
    </dgm:pt>
    <dgm:pt modelId="{0CCFE8B8-1A61-4797-85B8-32F3806F3E93}">
      <dgm:prSet/>
      <dgm:spPr/>
      <dgm:t>
        <a:bodyPr/>
        <a:lstStyle/>
        <a:p>
          <a:r>
            <a:rPr lang="en-US" dirty="0" err="1"/>
            <a:t>Gerar</a:t>
          </a:r>
          <a:r>
            <a:rPr lang="en-US" dirty="0"/>
            <a:t> email a ser </a:t>
          </a:r>
          <a:r>
            <a:rPr lang="en-US" dirty="0" err="1"/>
            <a:t>enviado</a:t>
          </a:r>
          <a:endParaRPr lang="en-US" dirty="0"/>
        </a:p>
      </dgm:t>
    </dgm:pt>
    <dgm:pt modelId="{626DC7E2-9B55-49D6-B1C6-0B57A0CCD633}" type="parTrans" cxnId="{D167C4F7-DA30-44BE-B19B-904433210565}">
      <dgm:prSet/>
      <dgm:spPr/>
    </dgm:pt>
    <dgm:pt modelId="{DD444C01-3332-42A7-8FAB-F1D906BDEC5D}" type="sibTrans" cxnId="{D167C4F7-DA30-44BE-B19B-904433210565}">
      <dgm:prSet/>
      <dgm:spPr/>
    </dgm:pt>
    <dgm:pt modelId="{74CA42F0-DFBF-4753-9466-DE1B1D6251A9}">
      <dgm:prSet/>
      <dgm:spPr/>
      <dgm:t>
        <a:bodyPr/>
        <a:lstStyle/>
        <a:p>
          <a:r>
            <a:rPr lang="en-US" dirty="0" err="1"/>
            <a:t>Transferir</a:t>
          </a:r>
          <a:r>
            <a:rPr lang="en-US" dirty="0"/>
            <a:t> </a:t>
          </a:r>
          <a:r>
            <a:rPr lang="en-US" dirty="0" err="1"/>
            <a:t>fundos</a:t>
          </a:r>
          <a:r>
            <a:rPr lang="en-US" dirty="0"/>
            <a:t> entre </a:t>
          </a:r>
          <a:r>
            <a:rPr lang="en-US" dirty="0" err="1"/>
            <a:t>contas</a:t>
          </a:r>
          <a:endParaRPr lang="en-US" dirty="0"/>
        </a:p>
      </dgm:t>
    </dgm:pt>
    <dgm:pt modelId="{AA2D0292-1117-46FF-980A-00489B4D834B}" type="parTrans" cxnId="{1BBA0C63-DA77-48A5-9C95-E053121296A8}">
      <dgm:prSet/>
      <dgm:spPr/>
    </dgm:pt>
    <dgm:pt modelId="{D6E3D9E6-6A55-4600-8B6B-F41E1F8972D9}" type="sibTrans" cxnId="{1BBA0C63-DA77-48A5-9C95-E053121296A8}">
      <dgm:prSet/>
      <dgm:spPr/>
    </dgm:pt>
    <dgm:pt modelId="{2B96ED9A-7C99-434E-BAB6-A8B2522DBEC8}" type="pres">
      <dgm:prSet presAssocID="{026FFBDC-DAD3-44DD-A126-B59866C618EB}" presName="Name0" presStyleCnt="0">
        <dgm:presLayoutVars>
          <dgm:dir/>
          <dgm:animLvl val="lvl"/>
          <dgm:resizeHandles val="exact"/>
        </dgm:presLayoutVars>
      </dgm:prSet>
      <dgm:spPr/>
    </dgm:pt>
    <dgm:pt modelId="{DDA67F5D-3B28-49EA-B0B3-4F0CDA7B9157}" type="pres">
      <dgm:prSet presAssocID="{F16A99CF-9DBD-4B65-A259-12E0C6409FCF}" presName="linNode" presStyleCnt="0"/>
      <dgm:spPr/>
    </dgm:pt>
    <dgm:pt modelId="{B677303D-8E57-4B3B-9002-FE3864F17A36}" type="pres">
      <dgm:prSet presAssocID="{F16A99CF-9DBD-4B65-A259-12E0C6409FCF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8C990AE1-8389-4BD0-9B62-589423021F0B}" type="pres">
      <dgm:prSet presAssocID="{F16A99CF-9DBD-4B65-A259-12E0C6409FCF}" presName="descendantText" presStyleLbl="alignAccFollowNode1" presStyleIdx="0" presStyleCnt="2">
        <dgm:presLayoutVars>
          <dgm:bulletEnabled val="1"/>
        </dgm:presLayoutVars>
      </dgm:prSet>
      <dgm:spPr/>
    </dgm:pt>
    <dgm:pt modelId="{16971157-7AF7-4300-AAE6-34F22EC599D5}" type="pres">
      <dgm:prSet presAssocID="{275B586F-3E9B-42E3-8443-ADC3F3385C47}" presName="sp" presStyleCnt="0"/>
      <dgm:spPr/>
    </dgm:pt>
    <dgm:pt modelId="{D473872D-9D8C-4804-BE36-544ECBB897B4}" type="pres">
      <dgm:prSet presAssocID="{7DD81385-0521-4CE1-8348-31645C5596DD}" presName="linNode" presStyleCnt="0"/>
      <dgm:spPr/>
    </dgm:pt>
    <dgm:pt modelId="{BEBCEDF4-D69C-49B1-A742-4FB52AF325E3}" type="pres">
      <dgm:prSet presAssocID="{7DD81385-0521-4CE1-8348-31645C5596DD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9C833E22-4D14-41D9-8FB2-596D6A55BD5B}" type="pres">
      <dgm:prSet presAssocID="{7DD81385-0521-4CE1-8348-31645C5596DD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A9EDCD08-040B-4EB4-A6EF-3DFFC09258A4}" type="presOf" srcId="{74CA42F0-DFBF-4753-9466-DE1B1D6251A9}" destId="{9C833E22-4D14-41D9-8FB2-596D6A55BD5B}" srcOrd="0" destOrd="2" presId="urn:microsoft.com/office/officeart/2005/8/layout/vList5"/>
    <dgm:cxn modelId="{BFAA2614-F133-4487-8513-36C7F4FF375E}" type="presOf" srcId="{F16A99CF-9DBD-4B65-A259-12E0C6409FCF}" destId="{B677303D-8E57-4B3B-9002-FE3864F17A36}" srcOrd="0" destOrd="0" presId="urn:microsoft.com/office/officeart/2005/8/layout/vList5"/>
    <dgm:cxn modelId="{2F5F092E-2C46-42F3-904F-5C7A3C9A3F4C}" type="presOf" srcId="{0BACDC06-B0EC-43C1-8CE6-C483E11498F1}" destId="{9C833E22-4D14-41D9-8FB2-596D6A55BD5B}" srcOrd="0" destOrd="0" presId="urn:microsoft.com/office/officeart/2005/8/layout/vList5"/>
    <dgm:cxn modelId="{1BBA0C63-DA77-48A5-9C95-E053121296A8}" srcId="{7DD81385-0521-4CE1-8348-31645C5596DD}" destId="{74CA42F0-DFBF-4753-9466-DE1B1D6251A9}" srcOrd="2" destOrd="0" parTransId="{AA2D0292-1117-46FF-980A-00489B4D834B}" sibTransId="{D6E3D9E6-6A55-4600-8B6B-F41E1F8972D9}"/>
    <dgm:cxn modelId="{FAB31368-D505-40E5-95A6-AC57E368356F}" type="presOf" srcId="{B76B0B42-9AA2-4FDB-886A-79F483C5E718}" destId="{8C990AE1-8389-4BD0-9B62-589423021F0B}" srcOrd="0" destOrd="0" presId="urn:microsoft.com/office/officeart/2005/8/layout/vList5"/>
    <dgm:cxn modelId="{BA646D79-626F-4FF9-B88D-E0DC3B3BFAE8}" srcId="{026FFBDC-DAD3-44DD-A126-B59866C618EB}" destId="{7DD81385-0521-4CE1-8348-31645C5596DD}" srcOrd="1" destOrd="0" parTransId="{E94AE0FF-FCC6-4B79-B9D3-07E5A0387748}" sibTransId="{B77DA46C-1F4A-4EA6-8E20-2D9FEA2E0CA4}"/>
    <dgm:cxn modelId="{41C96BA5-9268-4AA3-B5E5-781EC612AB47}" type="presOf" srcId="{7DD81385-0521-4CE1-8348-31645C5596DD}" destId="{BEBCEDF4-D69C-49B1-A742-4FB52AF325E3}" srcOrd="0" destOrd="0" presId="urn:microsoft.com/office/officeart/2005/8/layout/vList5"/>
    <dgm:cxn modelId="{7F698CA6-B3B7-429F-81B1-38B5155A391C}" srcId="{7DD81385-0521-4CE1-8348-31645C5596DD}" destId="{0BACDC06-B0EC-43C1-8CE6-C483E11498F1}" srcOrd="0" destOrd="0" parTransId="{BD66625B-6388-4195-88C6-1322B7FF9667}" sibTransId="{11D46A17-21D7-45B7-93FC-BA2D5E95072B}"/>
    <dgm:cxn modelId="{342153B5-77A9-4D8F-A658-58386C5E811D}" srcId="{026FFBDC-DAD3-44DD-A126-B59866C618EB}" destId="{F16A99CF-9DBD-4B65-A259-12E0C6409FCF}" srcOrd="0" destOrd="0" parTransId="{FFF418D4-E4B8-4F10-BF3C-7403C3E9E4BD}" sibTransId="{275B586F-3E9B-42E3-8443-ADC3F3385C47}"/>
    <dgm:cxn modelId="{18C3AFD2-5E3B-49A9-89E9-52D505B88F2A}" srcId="{F16A99CF-9DBD-4B65-A259-12E0C6409FCF}" destId="{B76B0B42-9AA2-4FDB-886A-79F483C5E718}" srcOrd="0" destOrd="0" parTransId="{90785FA3-3F45-4CB4-8939-C9607FBA28CB}" sibTransId="{AE204D8E-376C-4A87-A5E0-A87D9437EEEB}"/>
    <dgm:cxn modelId="{CC83A5DA-7CB4-4F67-BE94-E1093C374CDC}" type="presOf" srcId="{026FFBDC-DAD3-44DD-A126-B59866C618EB}" destId="{2B96ED9A-7C99-434E-BAB6-A8B2522DBEC8}" srcOrd="0" destOrd="0" presId="urn:microsoft.com/office/officeart/2005/8/layout/vList5"/>
    <dgm:cxn modelId="{DC71EBDE-0666-4B8B-805C-25158A52E7E8}" type="presOf" srcId="{0CCFE8B8-1A61-4797-85B8-32F3806F3E93}" destId="{9C833E22-4D14-41D9-8FB2-596D6A55BD5B}" srcOrd="0" destOrd="1" presId="urn:microsoft.com/office/officeart/2005/8/layout/vList5"/>
    <dgm:cxn modelId="{D167C4F7-DA30-44BE-B19B-904433210565}" srcId="{7DD81385-0521-4CE1-8348-31645C5596DD}" destId="{0CCFE8B8-1A61-4797-85B8-32F3806F3E93}" srcOrd="1" destOrd="0" parTransId="{626DC7E2-9B55-49D6-B1C6-0B57A0CCD633}" sibTransId="{DD444C01-3332-42A7-8FAB-F1D906BDEC5D}"/>
    <dgm:cxn modelId="{0824222E-086A-4285-BB2A-18988D391B26}" type="presParOf" srcId="{2B96ED9A-7C99-434E-BAB6-A8B2522DBEC8}" destId="{DDA67F5D-3B28-49EA-B0B3-4F0CDA7B9157}" srcOrd="0" destOrd="0" presId="urn:microsoft.com/office/officeart/2005/8/layout/vList5"/>
    <dgm:cxn modelId="{BAC47352-AC84-412C-A6AF-3C0D36CEF29A}" type="presParOf" srcId="{DDA67F5D-3B28-49EA-B0B3-4F0CDA7B9157}" destId="{B677303D-8E57-4B3B-9002-FE3864F17A36}" srcOrd="0" destOrd="0" presId="urn:microsoft.com/office/officeart/2005/8/layout/vList5"/>
    <dgm:cxn modelId="{6155523C-1D32-4EFE-932D-4E8F09F2801A}" type="presParOf" srcId="{DDA67F5D-3B28-49EA-B0B3-4F0CDA7B9157}" destId="{8C990AE1-8389-4BD0-9B62-589423021F0B}" srcOrd="1" destOrd="0" presId="urn:microsoft.com/office/officeart/2005/8/layout/vList5"/>
    <dgm:cxn modelId="{EE64B893-9760-4FAD-9F0E-BA1E3F811931}" type="presParOf" srcId="{2B96ED9A-7C99-434E-BAB6-A8B2522DBEC8}" destId="{16971157-7AF7-4300-AAE6-34F22EC599D5}" srcOrd="1" destOrd="0" presId="urn:microsoft.com/office/officeart/2005/8/layout/vList5"/>
    <dgm:cxn modelId="{BA1B1039-389A-4EED-805C-5EB44A41E613}" type="presParOf" srcId="{2B96ED9A-7C99-434E-BAB6-A8B2522DBEC8}" destId="{D473872D-9D8C-4804-BE36-544ECBB897B4}" srcOrd="2" destOrd="0" presId="urn:microsoft.com/office/officeart/2005/8/layout/vList5"/>
    <dgm:cxn modelId="{63EEEC71-FFA3-4CC2-AAC0-F3ECFDE6CC1B}" type="presParOf" srcId="{D473872D-9D8C-4804-BE36-544ECBB897B4}" destId="{BEBCEDF4-D69C-49B1-A742-4FB52AF325E3}" srcOrd="0" destOrd="0" presId="urn:microsoft.com/office/officeart/2005/8/layout/vList5"/>
    <dgm:cxn modelId="{BFA1A09A-3289-485C-B13D-574B9C65FFAC}" type="presParOf" srcId="{D473872D-9D8C-4804-BE36-544ECBB897B4}" destId="{9C833E22-4D14-41D9-8FB2-596D6A55BD5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A150-4351-4AD3-8D5C-D1BE8EAA668B}">
      <dsp:nvSpPr>
        <dsp:cNvPr id="0" name=""/>
        <dsp:cNvSpPr/>
      </dsp:nvSpPr>
      <dsp:spPr>
        <a:xfrm rot="5400000">
          <a:off x="6301587" y="-2303662"/>
          <a:ext cx="1698041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A produtividade é alta e imediata para aplicativos simples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Desenvolvedores menos capacitados podem trabalhar dessa forma com pouco treinamento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Prototipação rápida permite refinamento do modelo</a:t>
          </a:r>
          <a:endParaRPr lang="en-US" sz="1900" kern="1200"/>
        </a:p>
      </dsp:txBody>
      <dsp:txXfrm rot="-5400000">
        <a:off x="3785616" y="295201"/>
        <a:ext cx="6647092" cy="1532257"/>
      </dsp:txXfrm>
    </dsp:sp>
    <dsp:sp modelId="{E077DDC9-DE1C-4564-91C7-A45377B9B6DB}">
      <dsp:nvSpPr>
        <dsp:cNvPr id="0" name=""/>
        <dsp:cNvSpPr/>
      </dsp:nvSpPr>
      <dsp:spPr>
        <a:xfrm>
          <a:off x="0" y="53"/>
          <a:ext cx="3785616" cy="21225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Vantagens</a:t>
          </a:r>
          <a:endParaRPr lang="en-US" sz="4300" kern="1200"/>
        </a:p>
      </dsp:txBody>
      <dsp:txXfrm>
        <a:off x="103614" y="103667"/>
        <a:ext cx="3578388" cy="1915324"/>
      </dsp:txXfrm>
    </dsp:sp>
    <dsp:sp modelId="{C1784128-61C4-4E5F-BAF4-5F47D795F6B1}">
      <dsp:nvSpPr>
        <dsp:cNvPr id="0" name=""/>
        <dsp:cNvSpPr/>
      </dsp:nvSpPr>
      <dsp:spPr>
        <a:xfrm rot="5400000">
          <a:off x="6301587" y="-74983"/>
          <a:ext cx="1698041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Integrações dificeis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Nenhuma reutilização de componentes de software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Falta de abstração vai reduzir a velocidade de desenvolvimento com o tempo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Complexidade</a:t>
          </a:r>
          <a:endParaRPr lang="en-US" sz="1900" kern="1200"/>
        </a:p>
      </dsp:txBody>
      <dsp:txXfrm rot="-5400000">
        <a:off x="3785616" y="2523880"/>
        <a:ext cx="6647092" cy="1532257"/>
      </dsp:txXfrm>
    </dsp:sp>
    <dsp:sp modelId="{C7891193-0D63-4EEF-8444-1967FE6847EA}">
      <dsp:nvSpPr>
        <dsp:cNvPr id="0" name=""/>
        <dsp:cNvSpPr/>
      </dsp:nvSpPr>
      <dsp:spPr>
        <a:xfrm>
          <a:off x="0" y="2228732"/>
          <a:ext cx="3785616" cy="21225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Desvantagens</a:t>
          </a:r>
          <a:endParaRPr lang="en-US" sz="4300" kern="1200"/>
        </a:p>
      </dsp:txBody>
      <dsp:txXfrm>
        <a:off x="103614" y="2332346"/>
        <a:ext cx="3578388" cy="19153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8CDC76-F17B-4BCA-A924-90670A9E3995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Cada camada deve ter um abstração diferente</a:t>
          </a:r>
        </a:p>
      </dsp:txBody>
      <dsp:txXfrm rot="-5400000">
        <a:off x="3785616" y="197117"/>
        <a:ext cx="6675221" cy="1012303"/>
      </dsp:txXfrm>
    </dsp:sp>
    <dsp:sp modelId="{0A433FF9-DDD8-4BAD-AA87-A263AC1BBD37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700" kern="1200"/>
            <a:t>Arquitetura em Camadas segundo </a:t>
          </a:r>
          <a:r>
            <a:rPr lang="en-US" sz="2700" kern="1200"/>
            <a:t>John Ousterhout</a:t>
          </a:r>
        </a:p>
      </dsp:txBody>
      <dsp:txXfrm>
        <a:off x="68454" y="70578"/>
        <a:ext cx="3648708" cy="1265378"/>
      </dsp:txXfrm>
    </dsp:sp>
    <dsp:sp modelId="{8E871619-5423-460F-856E-922F2A91186A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 err="1"/>
            <a:t>Separação</a:t>
          </a:r>
          <a:r>
            <a:rPr lang="en-US" sz="3100" kern="1200" dirty="0"/>
            <a:t> entre </a:t>
          </a:r>
          <a:r>
            <a:rPr lang="en-US" sz="3100" kern="1200" dirty="0" err="1"/>
            <a:t>portas</a:t>
          </a:r>
          <a:r>
            <a:rPr lang="en-US" sz="3100" kern="1200" dirty="0"/>
            <a:t> e </a:t>
          </a:r>
          <a:r>
            <a:rPr lang="en-US" sz="3100" kern="1200" dirty="0" err="1"/>
            <a:t>adaptadores</a:t>
          </a:r>
          <a:r>
            <a:rPr lang="en-US" sz="3100" kern="1200" dirty="0"/>
            <a:t> para </a:t>
          </a:r>
          <a:r>
            <a:rPr lang="en-US" sz="3100" kern="1200" dirty="0" err="1"/>
            <a:t>facilitar</a:t>
          </a:r>
          <a:r>
            <a:rPr lang="en-US" sz="3100" kern="1200" dirty="0"/>
            <a:t> testes</a:t>
          </a:r>
        </a:p>
      </dsp:txBody>
      <dsp:txXfrm rot="-5400000">
        <a:off x="3785616" y="1669517"/>
        <a:ext cx="6675221" cy="1012303"/>
      </dsp:txXfrm>
    </dsp:sp>
    <dsp:sp modelId="{F2901A5F-16C5-427A-83AD-8B0BE7FA1ECF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Arquitetura Hexagonal</a:t>
          </a:r>
        </a:p>
      </dsp:txBody>
      <dsp:txXfrm>
        <a:off x="68454" y="1542979"/>
        <a:ext cx="3648708" cy="1265378"/>
      </dsp:txXfrm>
    </dsp:sp>
    <dsp:sp modelId="{FC05D48C-24C0-4605-A811-0A80FCE00321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 err="1"/>
            <a:t>Separação</a:t>
          </a:r>
          <a:r>
            <a:rPr lang="en-US" sz="3100" kern="1200" dirty="0"/>
            <a:t> de Código de </a:t>
          </a:r>
          <a:r>
            <a:rPr lang="en-US" sz="3100" kern="1200" dirty="0" err="1"/>
            <a:t>Domínio</a:t>
          </a:r>
          <a:r>
            <a:rPr lang="en-US" sz="3100" kern="1200" dirty="0"/>
            <a:t> e </a:t>
          </a:r>
          <a:r>
            <a:rPr lang="en-US" sz="3100" kern="1200" dirty="0" err="1"/>
            <a:t>Aspectos</a:t>
          </a:r>
          <a:endParaRPr lang="en-US" sz="3100" kern="1200" dirty="0"/>
        </a:p>
      </dsp:txBody>
      <dsp:txXfrm rot="-5400000">
        <a:off x="3785616" y="3141918"/>
        <a:ext cx="6675221" cy="1012303"/>
      </dsp:txXfrm>
    </dsp:sp>
    <dsp:sp modelId="{A0CE62D6-DAB8-466E-906C-ABB2DEEBDFD0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Programação</a:t>
          </a:r>
          <a:r>
            <a:rPr lang="en-US" sz="2700" kern="1200" dirty="0"/>
            <a:t> </a:t>
          </a:r>
          <a:r>
            <a:rPr lang="en-US" sz="2700" kern="1200" dirty="0" err="1"/>
            <a:t>Orientada</a:t>
          </a:r>
          <a:r>
            <a:rPr lang="en-US" sz="2700" kern="1200" dirty="0"/>
            <a:t> a </a:t>
          </a:r>
          <a:r>
            <a:rPr lang="en-US" sz="2700" kern="1200" dirty="0" err="1"/>
            <a:t>Aspectos</a:t>
          </a:r>
          <a:endParaRPr lang="en-US" sz="2700" kern="1200" dirty="0"/>
        </a:p>
      </dsp:txBody>
      <dsp:txXfrm>
        <a:off x="68454" y="3015380"/>
        <a:ext cx="3648708" cy="12653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CDC15-6F2B-482E-A42F-173258D2945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Associações</a:t>
          </a:r>
          <a:endParaRPr lang="en-US" sz="3300" kern="1200"/>
        </a:p>
      </dsp:txBody>
      <dsp:txXfrm>
        <a:off x="38638" y="45464"/>
        <a:ext cx="10438324" cy="714229"/>
      </dsp:txXfrm>
    </dsp:sp>
    <dsp:sp modelId="{ABB5E086-F48E-45F1-A4E8-24F41E8E41D9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Entidades</a:t>
          </a:r>
          <a:endParaRPr lang="en-US" sz="3300" kern="1200"/>
        </a:p>
      </dsp:txBody>
      <dsp:txXfrm>
        <a:off x="38638" y="932009"/>
        <a:ext cx="10438324" cy="714229"/>
      </dsp:txXfrm>
    </dsp:sp>
    <dsp:sp modelId="{22644898-8B2E-411D-8ED3-D3484A41FAB9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Objetos de Valor</a:t>
          </a:r>
          <a:endParaRPr lang="en-US" sz="3300" kern="1200"/>
        </a:p>
      </dsp:txBody>
      <dsp:txXfrm>
        <a:off x="38638" y="1818554"/>
        <a:ext cx="10438324" cy="714229"/>
      </dsp:txXfrm>
    </dsp:sp>
    <dsp:sp modelId="{93D0824A-B018-42F4-A0A9-4CE0440AD8D1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Serviços</a:t>
          </a:r>
          <a:endParaRPr lang="en-US" sz="3300" kern="1200"/>
        </a:p>
      </dsp:txBody>
      <dsp:txXfrm>
        <a:off x="38638" y="2705099"/>
        <a:ext cx="10438324" cy="714229"/>
      </dsp:txXfrm>
    </dsp:sp>
    <dsp:sp modelId="{43D4030C-46A5-4121-A14B-91DCAE5516FA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/>
            <a:t>Módulos</a:t>
          </a:r>
          <a:endParaRPr lang="en-US" sz="3300" kern="1200"/>
        </a:p>
      </dsp:txBody>
      <dsp:txXfrm>
        <a:off x="38638" y="3591644"/>
        <a:ext cx="10438324" cy="7142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990AE1-8389-4BD0-9B62-589423021F0B}">
      <dsp:nvSpPr>
        <dsp:cNvPr id="0" name=""/>
        <dsp:cNvSpPr/>
      </dsp:nvSpPr>
      <dsp:spPr>
        <a:xfrm rot="5400000">
          <a:off x="6301587" y="-2303662"/>
          <a:ext cx="1698041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000" kern="1200" dirty="0"/>
            <a:t>Envio de email</a:t>
          </a:r>
          <a:endParaRPr lang="en-US" sz="3000" kern="1200" dirty="0"/>
        </a:p>
      </dsp:txBody>
      <dsp:txXfrm rot="-5400000">
        <a:off x="3785616" y="295201"/>
        <a:ext cx="6647092" cy="1532257"/>
      </dsp:txXfrm>
    </dsp:sp>
    <dsp:sp modelId="{B677303D-8E57-4B3B-9002-FE3864F17A36}">
      <dsp:nvSpPr>
        <dsp:cNvPr id="0" name=""/>
        <dsp:cNvSpPr/>
      </dsp:nvSpPr>
      <dsp:spPr>
        <a:xfrm>
          <a:off x="0" y="53"/>
          <a:ext cx="3785616" cy="21225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Serviços de domínio</a:t>
          </a:r>
          <a:endParaRPr lang="en-US" sz="4300" kern="1200"/>
        </a:p>
      </dsp:txBody>
      <dsp:txXfrm>
        <a:off x="103614" y="103667"/>
        <a:ext cx="3578388" cy="1915324"/>
      </dsp:txXfrm>
    </dsp:sp>
    <dsp:sp modelId="{9C833E22-4D14-41D9-8FB2-596D6A55BD5B}">
      <dsp:nvSpPr>
        <dsp:cNvPr id="0" name=""/>
        <dsp:cNvSpPr/>
      </dsp:nvSpPr>
      <dsp:spPr>
        <a:xfrm rot="5400000">
          <a:off x="6301587" y="-74983"/>
          <a:ext cx="1698041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000" kern="1200" dirty="0"/>
            <a:t>Exportar transações para planilha</a:t>
          </a:r>
          <a:endParaRPr lang="en-U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 err="1"/>
            <a:t>Gerar</a:t>
          </a:r>
          <a:r>
            <a:rPr lang="en-US" sz="3000" kern="1200" dirty="0"/>
            <a:t> email a ser </a:t>
          </a:r>
          <a:r>
            <a:rPr lang="en-US" sz="3000" kern="1200" dirty="0" err="1"/>
            <a:t>enviado</a:t>
          </a:r>
          <a:endParaRPr lang="en-U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 err="1"/>
            <a:t>Transferir</a:t>
          </a:r>
          <a:r>
            <a:rPr lang="en-US" sz="3000" kern="1200" dirty="0"/>
            <a:t> </a:t>
          </a:r>
          <a:r>
            <a:rPr lang="en-US" sz="3000" kern="1200" dirty="0" err="1"/>
            <a:t>fundos</a:t>
          </a:r>
          <a:r>
            <a:rPr lang="en-US" sz="3000" kern="1200" dirty="0"/>
            <a:t> entre </a:t>
          </a:r>
          <a:r>
            <a:rPr lang="en-US" sz="3000" kern="1200" dirty="0" err="1"/>
            <a:t>contas</a:t>
          </a:r>
          <a:endParaRPr lang="en-US" sz="3000" kern="1200" dirty="0"/>
        </a:p>
      </dsp:txBody>
      <dsp:txXfrm rot="-5400000">
        <a:off x="3785616" y="2523880"/>
        <a:ext cx="6647092" cy="1532257"/>
      </dsp:txXfrm>
    </dsp:sp>
    <dsp:sp modelId="{BEBCEDF4-D69C-49B1-A742-4FB52AF325E3}">
      <dsp:nvSpPr>
        <dsp:cNvPr id="0" name=""/>
        <dsp:cNvSpPr/>
      </dsp:nvSpPr>
      <dsp:spPr>
        <a:xfrm>
          <a:off x="0" y="2228732"/>
          <a:ext cx="3785616" cy="21225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 dirty="0"/>
            <a:t>Serviços de infraestrutura</a:t>
          </a:r>
          <a:endParaRPr lang="en-US" sz="4300" kern="1200" dirty="0"/>
        </a:p>
      </dsp:txBody>
      <dsp:txXfrm>
        <a:off x="103614" y="2332346"/>
        <a:ext cx="3578388" cy="1915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47513-1FE5-4A89-A499-72896EDFC602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A7145-453E-4B50-B1F0-1AE19D818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https://excalidraw.com/#json=VITsQHhglZ3JnoV9xFsjr,Z9s-MvUgVp9EHUmy_vZVKQ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967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https://excalidraw.com/#json=E4rMcU8I_EyCy524Zclsq,uDy1yD8hgCoaAEvtACVHUg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97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https://excalidraw.com/#json=plMHeoN6KvnQN3vSxYiG2,H-4EBcvHbIQhakN4SYBtbg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31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524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https://excalidraw.com/#json=rHd3FEKCPdp-jBPLSSWh8,uArJsIDU_osSyr6474CkLg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6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252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https://excalidraw.com/#json=RhjL3b0-gE655AlmSZmiP,vHw8fhxwXIch9BHqq6rW1g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83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https://excalidraw.com/#json=J9iuHlnfF2-wiG1jU9nV-,nK-X4SjVxiftbLYfVq44pA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506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https://excalidraw.com/#json=_9cHamTbWDz2E7foKg0wT,OfYi8wdZaBsIPKiZFPcJHA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648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https://excalidraw.com/#json=9sofjpUdRV33EOkcuBYXr,kupzwcCwiSMoUmPWz5hbLA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7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https://excalidraw.com/#json=MvFcwvdMgB29hPTVNMhek,NHaf9EfQKb9dJzcMddCJgA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0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2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313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09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479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80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0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23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81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535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213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02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8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8861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571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6940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2458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906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041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856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2382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278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3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5935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7243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892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9534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3748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3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911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639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40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803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913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4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76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8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commons.wikimedia.org/wiki/File:Kandinsky_-_Jaune_Rouge_Bleu.jp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hyperlink" Target="https://www.pexels.com/pt-br/foto/pintura-abstrata-em-laranja-e-azul-1532704/" TargetMode="Externa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hyperlink" Target="https://www.pexels.com/pt-br/foto/abstrair-abstrato-acrilico-aquarela-1252207/" TargetMode="Externa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8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5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8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6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6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85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8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4/22/2024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28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6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25EE7-7D32-178B-0D51-2056C5CF1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F22257-610E-35BC-9DEE-11ADD56CEE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Parte 2 – Os tijolos da construção de um design baseado em modelos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25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2C23F0-6A35-6376-2DB6-12938F0B7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material apresentado nos próximos três capítulos é organizado como uma “linguagem de padrões”(</a:t>
            </a:r>
            <a:r>
              <a:rPr lang="pt-BR" i="1" dirty="0"/>
              <a:t>Pattern Language</a:t>
            </a:r>
            <a:r>
              <a:rPr lang="pt-B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78374659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2AEF-ECB0-2081-4E90-341ABE33E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Atualizando Linguagem de Padrões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EA62C7-FDC9-3BAC-2845-A523F6895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84102" y="1825625"/>
            <a:ext cx="4423796" cy="4351338"/>
          </a:xfrm>
        </p:spPr>
      </p:pic>
    </p:spTree>
    <p:extLst>
      <p:ext uri="{BB962C8B-B14F-4D97-AF65-F5344CB8AC3E}">
        <p14:creationId xmlns:p14="http://schemas.microsoft.com/office/powerpoint/2010/main" val="59742383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340E-6483-6140-0E8D-C94F19273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 Avaliação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DFCED-881F-1ACD-F068-D5CB579C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Tenho poluído meu domínio com lógica de inicialização?</a:t>
            </a:r>
          </a:p>
          <a:p>
            <a:r>
              <a:rPr lang="pt-BR" dirty="0"/>
              <a:t>Observo a lógica de Agregado?</a:t>
            </a:r>
          </a:p>
          <a:p>
            <a:r>
              <a:rPr lang="pt-BR"/>
              <a:t>Exponho corretamente as Entidades?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2077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22ACC1-817A-1E16-A6F0-1C89FEBE8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uma </a:t>
            </a:r>
            <a:r>
              <a:rPr lang="pt-BR" i="1" dirty="0"/>
              <a:t>Pattern Language</a:t>
            </a:r>
            <a:r>
              <a:rPr lang="pt-BR" dirty="0"/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EDB89F-1249-B85E-6257-305F6422A0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É uma organização de padrões e relação entre os mesmos.</a:t>
            </a:r>
          </a:p>
        </p:txBody>
      </p:sp>
    </p:spTree>
    <p:extLst>
      <p:ext uri="{BB962C8B-B14F-4D97-AF65-F5344CB8AC3E}">
        <p14:creationId xmlns:p14="http://schemas.microsoft.com/office/powerpoint/2010/main" val="154292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FC76D1-91B0-C50E-1F3E-4CA9EDD9C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microservices.io</a:t>
            </a:r>
          </a:p>
        </p:txBody>
      </p:sp>
      <p:pic>
        <p:nvPicPr>
          <p:cNvPr id="7" name="Content Placeholder 6" descr="A diagram of a microservice architecture pattern language&#10;&#10;Description automatically generated">
            <a:extLst>
              <a:ext uri="{FF2B5EF4-FFF2-40B4-BE49-F238E27FC236}">
                <a16:creationId xmlns:a16="http://schemas.microsoft.com/office/drawing/2014/main" id="{526EFAC7-A895-B8C1-FF94-C82736E4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954" y="1825625"/>
            <a:ext cx="5594091" cy="4351338"/>
          </a:xfrm>
        </p:spPr>
      </p:pic>
    </p:spTree>
    <p:extLst>
      <p:ext uri="{BB962C8B-B14F-4D97-AF65-F5344CB8AC3E}">
        <p14:creationId xmlns:p14="http://schemas.microsoft.com/office/powerpoint/2010/main" val="2671196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6392AD-0D45-C007-AD79-5EABD07B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Pattern Language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C81F6EB-87EC-7F0B-C43D-4AE4FD705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30557" y="1825625"/>
            <a:ext cx="6530885" cy="4351338"/>
          </a:xfrm>
        </p:spPr>
      </p:pic>
    </p:spTree>
    <p:extLst>
      <p:ext uri="{BB962C8B-B14F-4D97-AF65-F5344CB8AC3E}">
        <p14:creationId xmlns:p14="http://schemas.microsoft.com/office/powerpoint/2010/main" val="942353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0532FB-FCA7-EFB5-1F1B-35B96E62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desenvolvimento do modelo de domínio é uma arte. Mas o design e a implementação prática de cada elemento de um modelo podem ser relativamente sistemáticos.</a:t>
            </a:r>
          </a:p>
        </p:txBody>
      </p:sp>
    </p:spTree>
    <p:extLst>
      <p:ext uri="{BB962C8B-B14F-4D97-AF65-F5344CB8AC3E}">
        <p14:creationId xmlns:p14="http://schemas.microsoft.com/office/powerpoint/2010/main" val="4203962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581B87-5D32-C5D7-C7C6-7507A9F2C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Auto-avaliação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6144C1-79E8-A998-9F2A-9D1E5ED1B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Conheço e sei IDENTIFICAR padrões no meu dominio?</a:t>
            </a:r>
          </a:p>
          <a:p>
            <a:r>
              <a:rPr lang="pt-BR" dirty="0"/>
              <a:t>Consigo identificar as responsabilidades das minhas classes?</a:t>
            </a:r>
          </a:p>
          <a:p>
            <a:r>
              <a:rPr lang="pt-BR" dirty="0"/>
              <a:t>Há classes com mais de uma responsabilidade?</a:t>
            </a:r>
          </a:p>
        </p:txBody>
      </p:sp>
    </p:spTree>
    <p:extLst>
      <p:ext uri="{BB962C8B-B14F-4D97-AF65-F5344CB8AC3E}">
        <p14:creationId xmlns:p14="http://schemas.microsoft.com/office/powerpoint/2010/main" val="3036066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6B6416-145F-567B-D866-7158870786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CF80CB2-9BAA-8385-5556-B26D390F33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Capítulo 4 – Isolando o Domínio</a:t>
            </a:r>
          </a:p>
        </p:txBody>
      </p:sp>
    </p:spTree>
    <p:extLst>
      <p:ext uri="{BB962C8B-B14F-4D97-AF65-F5344CB8AC3E}">
        <p14:creationId xmlns:p14="http://schemas.microsoft.com/office/powerpoint/2010/main" val="2977899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FFCFDC-B013-B455-157B-5BF604FB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parte do software que resolve especificamente problemas de domínio geralmente constitui apenas uma pequena porção do sistema como um todo.</a:t>
            </a:r>
          </a:p>
        </p:txBody>
      </p:sp>
    </p:spTree>
    <p:extLst>
      <p:ext uri="{BB962C8B-B14F-4D97-AF65-F5344CB8AC3E}">
        <p14:creationId xmlns:p14="http://schemas.microsoft.com/office/powerpoint/2010/main" val="1820263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3CB69A-2FDC-C285-24A3-F63EE7BA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Técnicas de Isolamento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EC777C-EDFE-FF40-DFBC-3E5E2C908D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7347" y="1825625"/>
            <a:ext cx="6857306" cy="4351338"/>
          </a:xfrm>
        </p:spPr>
      </p:pic>
    </p:spTree>
    <p:extLst>
      <p:ext uri="{BB962C8B-B14F-4D97-AF65-F5344CB8AC3E}">
        <p14:creationId xmlns:p14="http://schemas.microsoft.com/office/powerpoint/2010/main" val="3501867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6E8E-1DD8-B011-7433-D0BBB0FF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Arquiteturas em Camadas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5A42E-FBFD-95D4-735C-C2C452B28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  <a:p>
            <a:pPr lvl="1"/>
            <a:r>
              <a:rPr lang="pt-BR" dirty="0"/>
              <a:t>Isolar o modelo das “outras porções de código”</a:t>
            </a:r>
          </a:p>
          <a:p>
            <a:pPr lvl="1"/>
            <a:r>
              <a:rPr lang="pt-BR" dirty="0"/>
              <a:t>Centralizar o código do modelo</a:t>
            </a:r>
          </a:p>
          <a:p>
            <a:pPr lvl="2"/>
            <a:r>
              <a:rPr lang="pt-BR" dirty="0"/>
              <a:t>Visualizar a relação do modelo e alterações necessárias</a:t>
            </a:r>
          </a:p>
          <a:p>
            <a:r>
              <a:rPr lang="pt-BR" dirty="0"/>
              <a:t>Contexto</a:t>
            </a:r>
          </a:p>
          <a:p>
            <a:pPr lvl="1"/>
            <a:r>
              <a:rPr lang="pt-BR" dirty="0"/>
              <a:t>Não haviam os frameworks web e ORM modernos</a:t>
            </a:r>
          </a:p>
          <a:p>
            <a:pPr lvl="1"/>
            <a:r>
              <a:rPr lang="pt-BR" dirty="0"/>
              <a:t>Lógica do banco escrita nas classes do modelo</a:t>
            </a:r>
          </a:p>
          <a:p>
            <a:r>
              <a:rPr lang="pt-BR" dirty="0"/>
              <a:t>Camadas inferiores oferecem SERVIÇOS a camadas superiores</a:t>
            </a:r>
          </a:p>
          <a:p>
            <a:r>
              <a:rPr lang="pt-BR" dirty="0"/>
              <a:t>Camada superiores podem subscrever usando padrão OBSERVER</a:t>
            </a:r>
          </a:p>
        </p:txBody>
      </p:sp>
    </p:spTree>
    <p:extLst>
      <p:ext uri="{BB962C8B-B14F-4D97-AF65-F5344CB8AC3E}">
        <p14:creationId xmlns:p14="http://schemas.microsoft.com/office/powerpoint/2010/main" val="3742906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ADC684-E832-21F9-C59C-AFA29D08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Este livro não é uma introdução ao design orientado a objetos, nem se propõe a fundamentos radicais de design.</a:t>
            </a:r>
          </a:p>
        </p:txBody>
      </p:sp>
    </p:spTree>
    <p:extLst>
      <p:ext uri="{BB962C8B-B14F-4D97-AF65-F5344CB8AC3E}">
        <p14:creationId xmlns:p14="http://schemas.microsoft.com/office/powerpoint/2010/main" val="538345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DCC5A4-4068-7E37-4DD4-5499EB38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“antipadrão” da UI inteligente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219F77-7DDE-A52D-E036-B1F53F2BE7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“Antipadrão” são padrões de software que não devem ser usados</a:t>
            </a:r>
          </a:p>
        </p:txBody>
      </p:sp>
    </p:spTree>
    <p:extLst>
      <p:ext uri="{BB962C8B-B14F-4D97-AF65-F5344CB8AC3E}">
        <p14:creationId xmlns:p14="http://schemas.microsoft.com/office/powerpoint/2010/main" val="1534960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118C88-0D24-FC22-531E-056F789B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3200" dirty="0"/>
              <a:t>Coloque toda a lógica do negócio na interface com o usuário. Divida o aplicativo em pequenas funções e implemente-as como interfaces separadas, embutindo as regras do negócio nelas. Use um banco de dados relacional como repositório compartilhado dos dados. Use as ferramentas de programação visual e construção de IUs mais automatizadas que existem.</a:t>
            </a:r>
          </a:p>
        </p:txBody>
      </p:sp>
    </p:spTree>
    <p:extLst>
      <p:ext uri="{BB962C8B-B14F-4D97-AF65-F5344CB8AC3E}">
        <p14:creationId xmlns:p14="http://schemas.microsoft.com/office/powerpoint/2010/main" val="1259747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C0CBB4-4623-20C6-7F5F-09891A3EA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– Legítimo em alguns contextos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B9841E5-2226-7BB8-61CF-D63CCE259A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29983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174953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A1EF-92AE-CB88-0CB2-D945F84C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Outras ideias sobre o assunto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FD7638A-3841-54B8-6B37-99CC97F85D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728207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2403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3F4-6B31-AC86-7967-0B5131E9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Auto-Avaliação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5FFAE-FE6A-1BDD-A0C1-8363CACF8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Tenho isolado as minhas classes de domínio de outras classes?</a:t>
            </a:r>
          </a:p>
          <a:p>
            <a:r>
              <a:rPr lang="pt-BR" dirty="0"/>
              <a:t>Consigo usar meu framework afim de não precisar contaminar meu domínio com aspectos?</a:t>
            </a:r>
          </a:p>
          <a:p>
            <a:r>
              <a:rPr lang="pt-BR" dirty="0"/>
              <a:t>Minha interface é inteligente?</a:t>
            </a:r>
          </a:p>
        </p:txBody>
      </p:sp>
    </p:spTree>
    <p:extLst>
      <p:ext uri="{BB962C8B-B14F-4D97-AF65-F5344CB8AC3E}">
        <p14:creationId xmlns:p14="http://schemas.microsoft.com/office/powerpoint/2010/main" val="23836229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939A1E-E87F-C472-7804-9C1ACB1D96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97FE89D-428A-31E1-9EA2-70584D7168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Capítulo 5 – Um modelo expresso em software</a:t>
            </a:r>
          </a:p>
        </p:txBody>
      </p:sp>
    </p:spTree>
    <p:extLst>
      <p:ext uri="{BB962C8B-B14F-4D97-AF65-F5344CB8AC3E}">
        <p14:creationId xmlns:p14="http://schemas.microsoft.com/office/powerpoint/2010/main" val="3288257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CFB1A-E91C-E30C-33A4-8B981FF9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Argumento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BDF6F-1E3C-7A94-8A98-0743E1D6C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Parte 2 descreverá </a:t>
            </a:r>
            <a:r>
              <a:rPr lang="pt-BR" i="1" dirty="0"/>
              <a:t>Building Blocks</a:t>
            </a:r>
          </a:p>
          <a:p>
            <a:pPr lvl="1"/>
            <a:r>
              <a:rPr lang="pt-BR" dirty="0"/>
              <a:t>Padrões e antipadrões</a:t>
            </a:r>
          </a:p>
          <a:p>
            <a:pPr lvl="1"/>
            <a:r>
              <a:rPr lang="pt-BR" dirty="0"/>
              <a:t>Design Dirigido por Responsabilidades</a:t>
            </a:r>
          </a:p>
          <a:p>
            <a:r>
              <a:rPr lang="pt-BR" dirty="0"/>
              <a:t>Isolando o Domínio</a:t>
            </a:r>
          </a:p>
          <a:p>
            <a:pPr lvl="1"/>
            <a:r>
              <a:rPr lang="pt-BR" dirty="0"/>
              <a:t>Camadas serve para isolar o domínio das “outras partes”</a:t>
            </a:r>
          </a:p>
          <a:p>
            <a:pPr lvl="1"/>
            <a:r>
              <a:rPr lang="pt-BR" dirty="0"/>
              <a:t>Antipadrão UI Inteligente</a:t>
            </a:r>
          </a:p>
        </p:txBody>
      </p:sp>
    </p:spTree>
    <p:extLst>
      <p:ext uri="{BB962C8B-B14F-4D97-AF65-F5344CB8AC3E}">
        <p14:creationId xmlns:p14="http://schemas.microsoft.com/office/powerpoint/2010/main" val="3142492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46465-3A8F-B934-7AD6-80CF67C1A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Expressando o modelo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071DC3-8045-AE77-FDBE-341610A168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55966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5271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5DC602-8BC9-BF67-FB94-E94C2DA7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Associações ilustram como o detalhamanto das decisões de implementação é fundamental para a viabilidade de um DESIGN DIRIGIDO POR MODELOS.</a:t>
            </a:r>
          </a:p>
        </p:txBody>
      </p:sp>
    </p:spTree>
    <p:extLst>
      <p:ext uri="{BB962C8B-B14F-4D97-AF65-F5344CB8AC3E}">
        <p14:creationId xmlns:p14="http://schemas.microsoft.com/office/powerpoint/2010/main" val="2169508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23E6-359A-69BD-03CC-434B6AA0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Será que um objeto representa algo com continuidade e identidade – algo que seja rastreado através de diferentes estados ou até entre implementações diferentes?</a:t>
            </a:r>
          </a:p>
        </p:txBody>
      </p:sp>
    </p:spTree>
    <p:extLst>
      <p:ext uri="{BB962C8B-B14F-4D97-AF65-F5344CB8AC3E}">
        <p14:creationId xmlns:p14="http://schemas.microsoft.com/office/powerpoint/2010/main" val="518359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3456E-B575-DA84-187B-4C3753599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Certos tipos de decisão mantém o modelo e a implementação alinhados entre si, cada um reforçando a eficácia do outro.</a:t>
            </a:r>
          </a:p>
        </p:txBody>
      </p:sp>
    </p:spTree>
    <p:extLst>
      <p:ext uri="{BB962C8B-B14F-4D97-AF65-F5344CB8AC3E}">
        <p14:creationId xmlns:p14="http://schemas.microsoft.com/office/powerpoint/2010/main" val="25508677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6A44F-3E78-3B2D-32DC-42D43F1BF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 	será que ele é um elemento que descreve o estado de alguma coisa?</a:t>
            </a:r>
          </a:p>
        </p:txBody>
      </p:sp>
    </p:spTree>
    <p:extLst>
      <p:ext uri="{BB962C8B-B14F-4D97-AF65-F5344CB8AC3E}">
        <p14:creationId xmlns:p14="http://schemas.microsoft.com/office/powerpoint/2010/main" val="36694516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8754-FB51-7095-84BF-017BD23E0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serviço é algo que é feito para um cliente sob solicitaç	ão.</a:t>
            </a:r>
          </a:p>
        </p:txBody>
      </p:sp>
    </p:spTree>
    <p:extLst>
      <p:ext uri="{BB962C8B-B14F-4D97-AF65-F5344CB8AC3E}">
        <p14:creationId xmlns:p14="http://schemas.microsoft.com/office/powerpoint/2010/main" val="19153590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3346-520D-1EB4-56A5-1C1659B60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um DESIGN DIRIGIDO POR MODELOS, os MÓDULOS fazem parte do modelo e devem refletir os conceitos do domínio.</a:t>
            </a:r>
          </a:p>
        </p:txBody>
      </p:sp>
    </p:spTree>
    <p:extLst>
      <p:ext uri="{BB962C8B-B14F-4D97-AF65-F5344CB8AC3E}">
        <p14:creationId xmlns:p14="http://schemas.microsoft.com/office/powerpoint/2010/main" val="2558714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60C749-E25C-F4A5-F86D-7FE417C5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Associações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6868A-4649-2C11-D5D2-AA2AB698D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Associações entre objetos</a:t>
            </a:r>
          </a:p>
        </p:txBody>
      </p:sp>
    </p:spTree>
    <p:extLst>
      <p:ext uri="{BB962C8B-B14F-4D97-AF65-F5344CB8AC3E}">
        <p14:creationId xmlns:p14="http://schemas.microsoft.com/office/powerpoint/2010/main" val="11431828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8C74D5-E85B-355C-F7DE-64B5DB4B1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cada associação possível de ter uma travessia (traversal) no modelo, existe um mecanismo no software que possui as mesmas propriedades.</a:t>
            </a:r>
          </a:p>
        </p:txBody>
      </p:sp>
    </p:spTree>
    <p:extLst>
      <p:ext uri="{BB962C8B-B14F-4D97-AF65-F5344CB8AC3E}">
        <p14:creationId xmlns:p14="http://schemas.microsoft.com/office/powerpoint/2010/main" val="2082447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187ACD-382A-48DD-F491-102FD1F4F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Formas de se criar associações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17D029-F980-4120-9BCE-A45D0EED3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Composição</a:t>
            </a:r>
          </a:p>
          <a:p>
            <a:pPr lvl="1"/>
            <a:r>
              <a:rPr lang="pt-BR" dirty="0"/>
              <a:t>Definir objetos associados como atributos</a:t>
            </a:r>
          </a:p>
          <a:p>
            <a:r>
              <a:rPr lang="pt-BR" dirty="0"/>
              <a:t>Factory</a:t>
            </a:r>
          </a:p>
          <a:p>
            <a:pPr lvl="1"/>
            <a:r>
              <a:rPr lang="pt-BR" dirty="0"/>
              <a:t>Definir método que “accessor” para consultar banco de dados</a:t>
            </a:r>
          </a:p>
          <a:p>
            <a:r>
              <a:rPr lang="pt-BR" dirty="0"/>
              <a:t>Tipos</a:t>
            </a:r>
          </a:p>
          <a:p>
            <a:pPr lvl="1"/>
            <a:r>
              <a:rPr lang="pt-BR" dirty="0"/>
              <a:t>Um para um</a:t>
            </a:r>
          </a:p>
          <a:p>
            <a:pPr lvl="1"/>
            <a:r>
              <a:rPr lang="pt-BR" dirty="0"/>
              <a:t>Um para muitos</a:t>
            </a:r>
          </a:p>
          <a:p>
            <a:pPr lvl="1"/>
            <a:r>
              <a:rPr lang="pt-BR" dirty="0"/>
              <a:t>Muitos para muitos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83636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B660C-BEAA-BDA7-C3EB-2720D37D8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Formas de controlar associações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17C6A-759C-E0DB-B005-ECA19F5D8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Impor uma direção de travessia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Adicionar um qualificador, reduzindo efetivamente a multiplicidade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Eliminar associações desnecessárias</a:t>
            </a:r>
          </a:p>
          <a:p>
            <a:pPr marL="514350" indent="-514350">
              <a:buFont typeface="+mj-lt"/>
              <a:buAutoNum type="arabicPeriod"/>
            </a:pPr>
            <a:endParaRPr lang="pt-BR" dirty="0"/>
          </a:p>
          <a:p>
            <a:pPr marL="0" indent="0" algn="ctr">
              <a:buNone/>
            </a:pPr>
            <a:r>
              <a:rPr lang="pt-BR" dirty="0"/>
              <a:t>Torne a associação </a:t>
            </a:r>
            <a:r>
              <a:rPr lang="pt-BR" i="1" dirty="0"/>
              <a:t>lazy</a:t>
            </a:r>
            <a:r>
              <a:rPr lang="pt-BR" dirty="0"/>
              <a:t> sempre que possível!</a:t>
            </a:r>
          </a:p>
        </p:txBody>
      </p:sp>
    </p:spTree>
    <p:extLst>
      <p:ext uri="{BB962C8B-B14F-4D97-AF65-F5344CB8AC3E}">
        <p14:creationId xmlns:p14="http://schemas.microsoft.com/office/powerpoint/2010/main" val="3514086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88393B-8F59-81C6-5F24-B4631B01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Entidades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F61212-1563-EAD0-04B4-33801ED4A4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Objetos definidos por uma linha de continuidade e identidade</a:t>
            </a:r>
          </a:p>
        </p:txBody>
      </p:sp>
    </p:spTree>
    <p:extLst>
      <p:ext uri="{BB962C8B-B14F-4D97-AF65-F5344CB8AC3E}">
        <p14:creationId xmlns:p14="http://schemas.microsoft.com/office/powerpoint/2010/main" val="24058182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9FD8E1-55D8-2F58-6921-B3D666E98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Alguns objetos não são definidos principalmente por seus atributos. Eles representam uma linha de identidade que atravessa o tempo e geralmente representações distintas.</a:t>
            </a:r>
          </a:p>
        </p:txBody>
      </p:sp>
    </p:spTree>
    <p:extLst>
      <p:ext uri="{BB962C8B-B14F-4D97-AF65-F5344CB8AC3E}">
        <p14:creationId xmlns:p14="http://schemas.microsoft.com/office/powerpoint/2010/main" val="24079977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1C09D9-6A16-4DBC-9A67-AD03D4A5E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Entidades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4D6EF-D7DD-16F2-C388-ECBADE494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Possui identidade</a:t>
            </a:r>
          </a:p>
          <a:p>
            <a:pPr lvl="1"/>
            <a:r>
              <a:rPr lang="pt-BR" dirty="0"/>
              <a:t>Identificador único</a:t>
            </a:r>
          </a:p>
          <a:p>
            <a:pPr lvl="1"/>
            <a:r>
              <a:rPr lang="pt-BR" dirty="0"/>
              <a:t>Vários objetos podem compor a mesma entidade</a:t>
            </a:r>
          </a:p>
          <a:p>
            <a:r>
              <a:rPr lang="pt-BR" dirty="0"/>
              <a:t>Possuem ciclo de vida</a:t>
            </a:r>
          </a:p>
          <a:p>
            <a:r>
              <a:rPr lang="pt-BR" dirty="0"/>
              <a:t>Podem ser rastreadas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7147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ED4FD-3DB4-8081-2A34-5ED01ABE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estilo de desgin usado nesse livro segue, em grande parte, o princípio do “design dirigido por responsabilidades”, sugerido em Wirfs-Brock et al. (1990).</a:t>
            </a:r>
          </a:p>
        </p:txBody>
      </p:sp>
    </p:spTree>
    <p:extLst>
      <p:ext uri="{BB962C8B-B14F-4D97-AF65-F5344CB8AC3E}">
        <p14:creationId xmlns:p14="http://schemas.microsoft.com/office/powerpoint/2010/main" val="637593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B4A4-B9F6-D2D4-EAA0-F67286144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Modelando Entidades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89B49-D738-40FD-61D8-A7836D85C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Reduza a definição do objet da ENTIDADE às caracteristicas mais instrísecas, sobretudo aquelas que o identificam ou são comumente usadas para achá-la ou combiná-la.</a:t>
            </a:r>
          </a:p>
          <a:p>
            <a:r>
              <a:rPr lang="pt-BR" dirty="0"/>
              <a:t>Só acrescente  comportamentos que sejam essenciais ao conceito</a:t>
            </a:r>
          </a:p>
          <a:p>
            <a:pPr lvl="1"/>
            <a:r>
              <a:rPr lang="pt-BR" dirty="0"/>
              <a:t>Outros objetos serão outras ENTIDADES ou OBJETOS DE VALOR.</a:t>
            </a:r>
          </a:p>
          <a:p>
            <a:r>
              <a:rPr lang="pt-BR" dirty="0"/>
              <a:t>Operações de igualdade “</a:t>
            </a:r>
            <a:r>
              <a:rPr lang="pt-BR" i="1" dirty="0"/>
              <a:t>equals</a:t>
            </a:r>
            <a:r>
              <a:rPr lang="pt-BR" dirty="0"/>
              <a:t>” devem refletir a entidade</a:t>
            </a:r>
          </a:p>
          <a:p>
            <a:pPr lvl="1"/>
            <a:r>
              <a:rPr lang="pt-BR" dirty="0"/>
              <a:t>Usar identificador (deve ser imutável)</a:t>
            </a:r>
          </a:p>
        </p:txBody>
      </p:sp>
    </p:spTree>
    <p:extLst>
      <p:ext uri="{BB962C8B-B14F-4D97-AF65-F5344CB8AC3E}">
        <p14:creationId xmlns:p14="http://schemas.microsoft.com/office/powerpoint/2010/main" val="9618344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13EFD9-35DF-BCBC-0982-5C6A5DC1D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definição de identidade é proveniente do modelo. A definição da identidade existe o entendimento do domínio.</a:t>
            </a:r>
          </a:p>
        </p:txBody>
      </p:sp>
    </p:spTree>
    <p:extLst>
      <p:ext uri="{BB962C8B-B14F-4D97-AF65-F5344CB8AC3E}">
        <p14:creationId xmlns:p14="http://schemas.microsoft.com/office/powerpoint/2010/main" val="27716287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196498-2130-460A-F3F2-DD1DCC80E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4B30A-9CB9-F472-FBBE-F873B6529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Objetos sem identidade conceitual.</a:t>
            </a:r>
          </a:p>
          <a:p>
            <a:r>
              <a:rPr lang="pt-BR" dirty="0"/>
              <a:t>Objetos que descrevem coisas</a:t>
            </a:r>
          </a:p>
        </p:txBody>
      </p:sp>
    </p:spTree>
    <p:extLst>
      <p:ext uri="{BB962C8B-B14F-4D97-AF65-F5344CB8AC3E}">
        <p14:creationId xmlns:p14="http://schemas.microsoft.com/office/powerpoint/2010/main" val="17799691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A8EDB3-81A6-DD99-86F4-BDD0293A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1071"/>
            <a:ext cx="10515600" cy="4115858"/>
          </a:xfrm>
        </p:spPr>
        <p:txBody>
          <a:bodyPr>
            <a:normAutofit/>
          </a:bodyPr>
          <a:lstStyle/>
          <a:p>
            <a:r>
              <a:rPr lang="pt-BR" dirty="0"/>
              <a:t>O rastreamento da identidade das ENTIDADES é essencial, mas anexar uma identidade a outros objetos pode ferir o desempenho do sistema, acrescentar trabalhos analíticos e confundir o modelo fazendo com que todos os objetos pareçam iguais.</a:t>
            </a:r>
          </a:p>
        </p:txBody>
      </p:sp>
    </p:spTree>
    <p:extLst>
      <p:ext uri="{BB962C8B-B14F-4D97-AF65-F5344CB8AC3E}">
        <p14:creationId xmlns:p14="http://schemas.microsoft.com/office/powerpoint/2010/main" val="42896308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AA237-C5DA-DBA8-1F49-848397184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objeto que representa um aspecto descritivo do domínio sem nenhuma identidade conceitual é chamado de OBJETO DE VALOR.</a:t>
            </a:r>
          </a:p>
        </p:txBody>
      </p:sp>
    </p:spTree>
    <p:extLst>
      <p:ext uri="{BB962C8B-B14F-4D97-AF65-F5344CB8AC3E}">
        <p14:creationId xmlns:p14="http://schemas.microsoft.com/office/powerpoint/2010/main" val="6424716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B27C-F1B1-0EF2-7C84-0F0CA7FF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 são instanciados para representar elementos do design como os quais só nos preocupamos pelo </a:t>
            </a:r>
            <a:r>
              <a:rPr lang="pt-BR" i="1" dirty="0"/>
              <a:t>que</a:t>
            </a:r>
            <a:r>
              <a:rPr lang="pt-BR" dirty="0"/>
              <a:t> eles são e não </a:t>
            </a:r>
            <a:r>
              <a:rPr lang="pt-BR" i="1" dirty="0"/>
              <a:t>quem</a:t>
            </a:r>
            <a:r>
              <a:rPr lang="pt-BR" dirty="0"/>
              <a:t> ou </a:t>
            </a:r>
            <a:r>
              <a:rPr lang="pt-BR" i="1" dirty="0"/>
              <a:t>quais</a:t>
            </a:r>
            <a:r>
              <a:rPr lang="pt-BR" dirty="0"/>
              <a:t> são.</a:t>
            </a:r>
          </a:p>
        </p:txBody>
      </p:sp>
    </p:spTree>
    <p:extLst>
      <p:ext uri="{BB962C8B-B14F-4D97-AF65-F5344CB8AC3E}">
        <p14:creationId xmlns:p14="http://schemas.microsoft.com/office/powerpoint/2010/main" val="26774991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4CC4-1D21-3F70-A8AF-52D3DCD75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 não são necessariamente simples. [...] Um OBJETO DE VALOR pode ser uma montagem de outros objetos.</a:t>
            </a:r>
          </a:p>
        </p:txBody>
      </p:sp>
    </p:spTree>
    <p:extLst>
      <p:ext uri="{BB962C8B-B14F-4D97-AF65-F5344CB8AC3E}">
        <p14:creationId xmlns:p14="http://schemas.microsoft.com/office/powerpoint/2010/main" val="7406945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18C1-42BB-C725-C700-1288009F6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 podem se referir  a ENTIDADES.</a:t>
            </a:r>
          </a:p>
        </p:txBody>
      </p:sp>
    </p:spTree>
    <p:extLst>
      <p:ext uri="{BB962C8B-B14F-4D97-AF65-F5344CB8AC3E}">
        <p14:creationId xmlns:p14="http://schemas.microsoft.com/office/powerpoint/2010/main" val="24971217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A45C80-8ABB-2488-570E-94CDC30B6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6C19B52-3727-D76D-4837-DA4339C35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0760" y="1825625"/>
            <a:ext cx="8850479" cy="4351338"/>
          </a:xfrm>
        </p:spPr>
      </p:pic>
    </p:spTree>
    <p:extLst>
      <p:ext uri="{BB962C8B-B14F-4D97-AF65-F5344CB8AC3E}">
        <p14:creationId xmlns:p14="http://schemas.microsoft.com/office/powerpoint/2010/main" val="30686968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B2F90-C44A-3802-FE7F-4AC73B319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A49786-131B-43D5-3C3D-810115416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0760" y="1825625"/>
            <a:ext cx="8850479" cy="4351338"/>
          </a:xfrm>
        </p:spPr>
      </p:pic>
    </p:spTree>
    <p:extLst>
      <p:ext uri="{BB962C8B-B14F-4D97-AF65-F5344CB8AC3E}">
        <p14:creationId xmlns:p14="http://schemas.microsoft.com/office/powerpoint/2010/main" val="1953792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99562-514C-D0F7-2323-5DDC970D2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“Design Dirigido por Responsabilidades”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84981-248D-A245-1705-B6A6FA0FBB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Dados + Algoritmos → Papeis + Responsabilidades</a:t>
            </a:r>
          </a:p>
        </p:txBody>
      </p:sp>
    </p:spTree>
    <p:extLst>
      <p:ext uri="{BB962C8B-B14F-4D97-AF65-F5344CB8AC3E}">
        <p14:creationId xmlns:p14="http://schemas.microsoft.com/office/powerpoint/2010/main" val="17625070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6192D6-94EE-54B0-136F-F37CE7F27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OBJETOS DE VALOR são geralmente transmitidos como parâmetros em mensagens entre objetos. Eles são frequentemente transitórios, criados por uma operação e, em seguida, descartados.</a:t>
            </a:r>
          </a:p>
        </p:txBody>
      </p:sp>
    </p:spTree>
    <p:extLst>
      <p:ext uri="{BB962C8B-B14F-4D97-AF65-F5344CB8AC3E}">
        <p14:creationId xmlns:p14="http://schemas.microsoft.com/office/powerpoint/2010/main" val="35526738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73D0-2A4D-1CD5-F8C8-EB73A1AAC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 são usados como atributos de ENTIDADES (e outros VALORES).</a:t>
            </a:r>
          </a:p>
        </p:txBody>
      </p:sp>
    </p:spTree>
    <p:extLst>
      <p:ext uri="{BB962C8B-B14F-4D97-AF65-F5344CB8AC3E}">
        <p14:creationId xmlns:p14="http://schemas.microsoft.com/office/powerpoint/2010/main" val="6393954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ECEDBD-C1AA-0426-A003-A86C3A00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de Valor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339D0-1F57-7FF3-FEFA-B502E6358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Só os atributos são importantes</a:t>
            </a:r>
          </a:p>
          <a:p>
            <a:r>
              <a:rPr lang="pt-BR" dirty="0"/>
              <a:t>Faça com que ele expresse o significado dos atributos</a:t>
            </a:r>
          </a:p>
          <a:p>
            <a:r>
              <a:rPr lang="pt-BR" dirty="0"/>
              <a:t>Não dê identidade</a:t>
            </a:r>
          </a:p>
          <a:p>
            <a:r>
              <a:rPr lang="pt-BR" dirty="0"/>
              <a:t>Evite complexidades</a:t>
            </a:r>
          </a:p>
          <a:p>
            <a:r>
              <a:rPr lang="pt-BR" dirty="0"/>
              <a:t>Deve haver uma coerência interna nos atributos</a:t>
            </a:r>
          </a:p>
        </p:txBody>
      </p:sp>
    </p:spTree>
    <p:extLst>
      <p:ext uri="{BB962C8B-B14F-4D97-AF65-F5344CB8AC3E}">
        <p14:creationId xmlns:p14="http://schemas.microsoft.com/office/powerpoint/2010/main" val="35417598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1B96-4FFD-E913-F043-0D865698E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E08E32-1262-A43A-655E-FB18C08F9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46910" y="1825625"/>
            <a:ext cx="5698180" cy="4351338"/>
          </a:xfrm>
        </p:spPr>
      </p:pic>
    </p:spTree>
    <p:extLst>
      <p:ext uri="{BB962C8B-B14F-4D97-AF65-F5344CB8AC3E}">
        <p14:creationId xmlns:p14="http://schemas.microsoft.com/office/powerpoint/2010/main" val="35429019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67849-0B4D-D32E-B168-BAAD95226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Modelando Objetos de Valor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C4488-2FDC-A8ED-544A-0FA5BF024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Devem ser imutáveis</a:t>
            </a:r>
          </a:p>
          <a:p>
            <a:pPr lvl="1"/>
            <a:r>
              <a:rPr lang="pt-BR" dirty="0"/>
              <a:t>Podem ser reutilizados</a:t>
            </a:r>
          </a:p>
          <a:p>
            <a:pPr lvl="1"/>
            <a:r>
              <a:rPr lang="pt-BR" dirty="0"/>
              <a:t>Alterar o endereço de uma pessoa não implica em alterar endereço de outra pessoa</a:t>
            </a:r>
          </a:p>
          <a:p>
            <a:r>
              <a:rPr lang="pt-BR" dirty="0"/>
              <a:t>Em caso de alteração necessária, deve ser feita a substituição do objeto completo</a:t>
            </a:r>
          </a:p>
        </p:txBody>
      </p:sp>
    </p:spTree>
    <p:extLst>
      <p:ext uri="{BB962C8B-B14F-4D97-AF65-F5344CB8AC3E}">
        <p14:creationId xmlns:p14="http://schemas.microsoft.com/office/powerpoint/2010/main" val="33477943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C67EB-4ED8-7455-4F0E-A0C8C55B9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reusar Objetos de Valor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F4977-7167-7426-CAC4-613DF0389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Quando a economia de espaço ou de contadem de objetos no banco de dados é fundamental</a:t>
            </a:r>
          </a:p>
          <a:p>
            <a:r>
              <a:rPr lang="pt-BR" dirty="0"/>
              <a:t>Quando há sobrecarga de comunicação </a:t>
            </a:r>
          </a:p>
          <a:p>
            <a:r>
              <a:rPr lang="pt-BR" dirty="0"/>
              <a:t>Quando o objeto compartilhado é estritamente imutável</a:t>
            </a:r>
          </a:p>
          <a:p>
            <a:r>
              <a:rPr lang="pt-BR" dirty="0"/>
              <a:t>Há coleta de lixo</a:t>
            </a:r>
          </a:p>
          <a:p>
            <a:pPr lvl="1"/>
            <a:r>
              <a:rPr lang="pt-BR" dirty="0"/>
              <a:t>Objetos não utilizados</a:t>
            </a:r>
          </a:p>
        </p:txBody>
      </p:sp>
    </p:spTree>
    <p:extLst>
      <p:ext uri="{BB962C8B-B14F-4D97-AF65-F5344CB8AC3E}">
        <p14:creationId xmlns:p14="http://schemas.microsoft.com/office/powerpoint/2010/main" val="22950005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04DDA0-C463-1250-58DB-A7D5CD5BE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Associações &amp; Entidades &amp; Objetos de Valor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4798CB-1FC1-02D6-7611-327D62E87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Associações existem entre Entidades e Objetos de Valor</a:t>
            </a:r>
          </a:p>
        </p:txBody>
      </p:sp>
    </p:spTree>
    <p:extLst>
      <p:ext uri="{BB962C8B-B14F-4D97-AF65-F5344CB8AC3E}">
        <p14:creationId xmlns:p14="http://schemas.microsoft.com/office/powerpoint/2010/main" val="12626788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B7DFE5-2192-219E-0CB7-60A36EB4F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Associações &amp; Entidades &amp; Objetos de Valor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B88337-7FE5-177F-20D0-40BA58A83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Quanto menos associaç	ões, mais simples o modelo, mais compreensível</a:t>
            </a:r>
          </a:p>
          <a:p>
            <a:r>
              <a:rPr lang="pt-BR" dirty="0"/>
              <a:t>Associações bidirecionais entre Entidades são de dificil manutenção</a:t>
            </a:r>
          </a:p>
          <a:p>
            <a:r>
              <a:rPr lang="pt-BR" dirty="0"/>
              <a:t>Associações bidirecionais entre Objetos de Valor não fazem sentido</a:t>
            </a:r>
          </a:p>
        </p:txBody>
      </p:sp>
    </p:spTree>
    <p:extLst>
      <p:ext uri="{BB962C8B-B14F-4D97-AF65-F5344CB8AC3E}">
        <p14:creationId xmlns:p14="http://schemas.microsoft.com/office/powerpoint/2010/main" val="1322398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291BF6-2697-AC1A-7867-866D253E1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Serviços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43D012-0519-0054-1550-FEF6E47F9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Quando não se trata de coisas, mas operações</a:t>
            </a:r>
          </a:p>
        </p:txBody>
      </p:sp>
    </p:spTree>
    <p:extLst>
      <p:ext uri="{BB962C8B-B14F-4D97-AF65-F5344CB8AC3E}">
        <p14:creationId xmlns:p14="http://schemas.microsoft.com/office/powerpoint/2010/main" val="18164582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6B637C-5941-F549-4303-67BBC80F6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Existem operações de domínio importantes que não podem encontrar um lar natural em uma ENTIDADE ou OBJETO DE VALOR.</a:t>
            </a:r>
          </a:p>
        </p:txBody>
      </p:sp>
    </p:spTree>
    <p:extLst>
      <p:ext uri="{BB962C8B-B14F-4D97-AF65-F5344CB8AC3E}">
        <p14:creationId xmlns:p14="http://schemas.microsoft.com/office/powerpoint/2010/main" val="2424152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78FB6F-0355-90A9-12C7-A4BB0C46E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Num modelo de objetos baseado em responsabilidade, os objetos desempenham funções específicas e </a:t>
            </a:r>
            <a:r>
              <a:rPr lang="pt-BR" sz="3600" b="1" dirty="0"/>
              <a:t>ocupam posições especificas</a:t>
            </a:r>
            <a:r>
              <a:rPr lang="pt-BR" sz="3600" dirty="0"/>
              <a:t> na arquitetura do sistema. É uma comunidade de objetos que funciona perfeitamente. </a:t>
            </a:r>
          </a:p>
        </p:txBody>
      </p:sp>
    </p:spTree>
    <p:extLst>
      <p:ext uri="{BB962C8B-B14F-4D97-AF65-F5344CB8AC3E}">
        <p14:creationId xmlns:p14="http://schemas.microsoft.com/office/powerpoint/2010/main" val="21136796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9E0B3-FC5F-B55D-EB1F-D944F6DE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entanto,  o erro mais comum é desistir facilmente de enquadrar o comportamento em um objeto adequado, gradualmente chegando a um programa procedural.</a:t>
            </a:r>
          </a:p>
        </p:txBody>
      </p:sp>
    </p:spTree>
    <p:extLst>
      <p:ext uri="{BB962C8B-B14F-4D97-AF65-F5344CB8AC3E}">
        <p14:creationId xmlns:p14="http://schemas.microsoft.com/office/powerpoint/2010/main" val="350801192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F9D32F-5C65-7942-BB64-355F91C1E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Diferenças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A3B5878-494E-F5AE-F545-9895942479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Procedural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4C0E75-0ADF-9021-7B44-8357AD5ECF8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Objetos</a:t>
            </a:r>
          </a:p>
          <a:p>
            <a:pPr lvl="1"/>
            <a:r>
              <a:rPr lang="pt-BR" dirty="0"/>
              <a:t>Responsabilidades</a:t>
            </a:r>
          </a:p>
          <a:p>
            <a:pPr lvl="1"/>
            <a:r>
              <a:rPr lang="pt-BR" dirty="0"/>
              <a:t>Dados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E71461-955E-9D7E-5954-D431838F2B1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pt-BR" dirty="0"/>
              <a:t>Orientação a Objetos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360D849-F8AE-9705-30BB-DB43AF0014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Dados</a:t>
            </a:r>
          </a:p>
          <a:p>
            <a:r>
              <a:rPr lang="pt-BR" dirty="0"/>
              <a:t>Algoritmos</a:t>
            </a:r>
          </a:p>
        </p:txBody>
      </p:sp>
    </p:spTree>
    <p:extLst>
      <p:ext uri="{BB962C8B-B14F-4D97-AF65-F5344CB8AC3E}">
        <p14:creationId xmlns:p14="http://schemas.microsoft.com/office/powerpoint/2010/main" val="224402211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19D1EB-D5A6-366C-FB0E-70E8F95F5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Serviços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385F6D-F8E8-0B87-33D3-550AA4E3A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Podem ser alocados como objetos quando não podem ser alocados em outros objetos</a:t>
            </a:r>
          </a:p>
          <a:p>
            <a:r>
              <a:rPr lang="pt-BR" dirty="0"/>
              <a:t>Não devem atrapalhar a definição dos objetos</a:t>
            </a:r>
          </a:p>
        </p:txBody>
      </p:sp>
    </p:spTree>
    <p:extLst>
      <p:ext uri="{BB962C8B-B14F-4D97-AF65-F5344CB8AC3E}">
        <p14:creationId xmlns:p14="http://schemas.microsoft.com/office/powerpoint/2010/main" val="10506374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30BD41-6E43-DBAD-AC11-642AE9BB7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SERVIÇO é uma operação oferecida como interface que fica isolada no modelo, sem um estado de encapsulamento.</a:t>
            </a:r>
          </a:p>
        </p:txBody>
      </p:sp>
    </p:spTree>
    <p:extLst>
      <p:ext uri="{BB962C8B-B14F-4D97-AF65-F5344CB8AC3E}">
        <p14:creationId xmlns:p14="http://schemas.microsoft.com/office/powerpoint/2010/main" val="130057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82162-6DCB-B4E0-EE3E-DCBEF6BCE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SERVIÇO tende a ser nomeado de acordo com uma atividade, em vez de uma entidade – ele é um verbo em vez de um substantivo.</a:t>
            </a:r>
          </a:p>
        </p:txBody>
      </p:sp>
    </p:spTree>
    <p:extLst>
      <p:ext uri="{BB962C8B-B14F-4D97-AF65-F5344CB8AC3E}">
        <p14:creationId xmlns:p14="http://schemas.microsoft.com/office/powerpoint/2010/main" val="13543729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B49E2B-6395-C2F8-65BC-FEFBC6B37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Bom SERVIÇO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E9865-B46B-40B9-BD87-63A5B46B8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operação está relacionada a um conceito do domínio que não é uma parte natural de uma ENTIDADE ou de um OBJETO DE VALOR.</a:t>
            </a:r>
          </a:p>
          <a:p>
            <a:r>
              <a:rPr lang="pt-BR" dirty="0"/>
              <a:t>A interface é definida em termos de outros elementos do modelo do domínio</a:t>
            </a:r>
          </a:p>
          <a:p>
            <a:r>
              <a:rPr lang="pt-BR" dirty="0"/>
              <a:t>A operação não possui estado</a:t>
            </a:r>
          </a:p>
        </p:txBody>
      </p:sp>
    </p:spTree>
    <p:extLst>
      <p:ext uri="{BB962C8B-B14F-4D97-AF65-F5344CB8AC3E}">
        <p14:creationId xmlns:p14="http://schemas.microsoft.com/office/powerpoint/2010/main" val="21290158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F5FEF-516F-BDBC-AF95-A9E2FD7DB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Serviço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C957170-BC47-BBD3-897E-94499E0136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52643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60848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9661A-0524-54C9-455B-B0CACDFD9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Granularidade do Serviço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7B7E-74EF-1E5B-8DD6-8B94FAB31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Média</a:t>
            </a:r>
          </a:p>
          <a:p>
            <a:pPr lvl="1"/>
            <a:r>
              <a:rPr lang="pt-BR" dirty="0"/>
              <a:t>Podem ser reutilizados em sistemas grandes</a:t>
            </a:r>
          </a:p>
          <a:p>
            <a:pPr lvl="1"/>
            <a:r>
              <a:rPr lang="pt-BR" dirty="0"/>
              <a:t>Maior encapsulamento</a:t>
            </a:r>
          </a:p>
          <a:p>
            <a:r>
              <a:rPr lang="pt-BR" dirty="0"/>
              <a:t>Fina</a:t>
            </a:r>
          </a:p>
          <a:p>
            <a:pPr lvl="1"/>
            <a:r>
              <a:rPr lang="pt-BR" dirty="0"/>
              <a:t>Transmissão ineficiente de mensagens</a:t>
            </a:r>
          </a:p>
          <a:p>
            <a:pPr lvl="1"/>
            <a:r>
              <a:rPr lang="pt-BR" dirty="0"/>
              <a:t>Vazamento de conhecimento de domínio</a:t>
            </a:r>
          </a:p>
        </p:txBody>
      </p:sp>
    </p:spTree>
    <p:extLst>
      <p:ext uri="{BB962C8B-B14F-4D97-AF65-F5344CB8AC3E}">
        <p14:creationId xmlns:p14="http://schemas.microsoft.com/office/powerpoint/2010/main" val="394063555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9EB0E1-F9BC-7F71-0E85-24CF8B674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SERVIÇO é a forma mais natural de expressar um conceito do domínio.</a:t>
            </a:r>
          </a:p>
        </p:txBody>
      </p:sp>
    </p:spTree>
    <p:extLst>
      <p:ext uri="{BB962C8B-B14F-4D97-AF65-F5344CB8AC3E}">
        <p14:creationId xmlns:p14="http://schemas.microsoft.com/office/powerpoint/2010/main" val="6281810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6B2A17-6DC6-C39B-35CF-FC8F508F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Módulos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27DA3-F6C7-51D6-C13F-2A8A4AB22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Todo mundo utiliza MÓDULOS, mas poucas pessoas os tratam como partes do modelo já completamente </a:t>
            </a:r>
          </a:p>
        </p:txBody>
      </p:sp>
    </p:spTree>
    <p:extLst>
      <p:ext uri="{BB962C8B-B14F-4D97-AF65-F5344CB8AC3E}">
        <p14:creationId xmlns:p14="http://schemas.microsoft.com/office/powerpoint/2010/main" val="1484215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49738-B6EB-986C-57E0-82864B7B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Cada objeto é responsável por uma parte específica do trabalho. Os objetos colaboram de maneiras claramente definidas, desempenhando </a:t>
            </a:r>
            <a:r>
              <a:rPr lang="pt-BR" b="1" dirty="0"/>
              <a:t>contratos</a:t>
            </a:r>
            <a:r>
              <a:rPr lang="pt-BR" dirty="0"/>
              <a:t> si para cumprir os objetivos maiores da aplicação.</a:t>
            </a:r>
          </a:p>
        </p:txBody>
      </p:sp>
    </p:spTree>
    <p:extLst>
      <p:ext uri="{BB962C8B-B14F-4D97-AF65-F5344CB8AC3E}">
        <p14:creationId xmlns:p14="http://schemas.microsoft.com/office/powerpoint/2010/main" val="27316159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CC441D-BE4A-0B68-533B-3BCB2E44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código é dividido em vários tipos de categorias, desde aspectos de arquitetura técnica até as atribuições de trabalhos dos desenvolvedores.</a:t>
            </a:r>
          </a:p>
        </p:txBody>
      </p:sp>
    </p:spTree>
    <p:extLst>
      <p:ext uri="{BB962C8B-B14F-4D97-AF65-F5344CB8AC3E}">
        <p14:creationId xmlns:p14="http://schemas.microsoft.com/office/powerpoint/2010/main" val="61050356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B1876F-DFC2-5B24-A695-1B0806447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Módulos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DE8FC7-069E-FDFD-5FF0-B59033647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41904"/>
            <a:ext cx="10515600" cy="3918780"/>
          </a:xfrm>
        </p:spPr>
      </p:pic>
    </p:spTree>
    <p:extLst>
      <p:ext uri="{BB962C8B-B14F-4D97-AF65-F5344CB8AC3E}">
        <p14:creationId xmlns:p14="http://schemas.microsoft.com/office/powerpoint/2010/main" val="38953671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F8685-D889-9AC5-F7C3-68659DD9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Módulos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FA382-8BDD-529C-3953-1BC5BDAFF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 pessoas tendem a não refatorar os módulos, usando os mesmos da fase inicial</a:t>
            </a:r>
          </a:p>
          <a:p>
            <a:pPr lvl="1"/>
            <a:r>
              <a:rPr lang="pt-BR" dirty="0"/>
              <a:t>Módulos devem evoluir com o modelo</a:t>
            </a:r>
          </a:p>
          <a:p>
            <a:r>
              <a:rPr lang="pt-BR" dirty="0"/>
              <a:t>Módulos são uma forma de comunicação</a:t>
            </a:r>
          </a:p>
          <a:p>
            <a:pPr lvl="1"/>
            <a:r>
              <a:rPr lang="pt-BR" dirty="0"/>
              <a:t>Classes relacionadas</a:t>
            </a:r>
          </a:p>
          <a:p>
            <a:r>
              <a:rPr lang="pt-BR" dirty="0"/>
              <a:t>Escolha módulos que contem uma história do sistema</a:t>
            </a:r>
          </a:p>
          <a:p>
            <a:r>
              <a:rPr lang="pt-BR" dirty="0"/>
              <a:t>Dê nome aos módulos que façam parte da Linguagem Onipresente</a:t>
            </a:r>
          </a:p>
        </p:txBody>
      </p:sp>
    </p:spTree>
    <p:extLst>
      <p:ext uri="{BB962C8B-B14F-4D97-AF65-F5344CB8AC3E}">
        <p14:creationId xmlns:p14="http://schemas.microsoft.com/office/powerpoint/2010/main" val="234641413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F92F-1EF6-4968-316E-BB1422AB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Empacotamento dirigido pela infraestrutura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57E24-E585-4DB4-3C12-9EA2850F3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Antipadrão</a:t>
            </a:r>
          </a:p>
          <a:p>
            <a:r>
              <a:rPr lang="pt-BR" dirty="0"/>
              <a:t>Fragmentação do código</a:t>
            </a:r>
          </a:p>
          <a:p>
            <a:r>
              <a:rPr lang="pt-BR" dirty="0"/>
              <a:t>Pouca coesão e alto acoplamento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62276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C64141-D5F2-965F-8FE8-7BD7D3B3D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Paradigmas de modelagem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ECFE8D-5A77-EBC4-9FAC-CC1EE0D7E5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maioria dos projetos complexos usam Orientação a Objetos</a:t>
            </a:r>
          </a:p>
        </p:txBody>
      </p:sp>
    </p:spTree>
    <p:extLst>
      <p:ext uri="{BB962C8B-B14F-4D97-AF65-F5344CB8AC3E}">
        <p14:creationId xmlns:p14="http://schemas.microsoft.com/office/powerpoint/2010/main" val="32291343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8E3F7E-F231-57F7-72CE-5DC934FB8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Orientação a Objetos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8501A0-CEAC-AFDC-CCEB-628A01C8F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Comunidade madura e com cultura própria</a:t>
            </a:r>
          </a:p>
          <a:p>
            <a:r>
              <a:rPr lang="pt-BR" dirty="0"/>
              <a:t>Objetos são naturais para alguns desenvolvedores</a:t>
            </a:r>
          </a:p>
          <a:p>
            <a:r>
              <a:rPr lang="pt-BR" dirty="0"/>
              <a:t>Paradigmas exóticas podem trazer complexidade</a:t>
            </a:r>
          </a:p>
          <a:p>
            <a:pPr lvl="1"/>
            <a:r>
              <a:rPr lang="pt-BR" dirty="0"/>
              <a:t>Será dificil montar um time maduro</a:t>
            </a:r>
          </a:p>
        </p:txBody>
      </p:sp>
    </p:spTree>
    <p:extLst>
      <p:ext uri="{BB962C8B-B14F-4D97-AF65-F5344CB8AC3E}">
        <p14:creationId xmlns:p14="http://schemas.microsoft.com/office/powerpoint/2010/main" val="2041186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63C9-8AE6-E0E5-809D-2AE7456C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objetos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A47E-9BCC-E16C-2361-14089805A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modelo pode demandar o uso de não objetos</a:t>
            </a:r>
          </a:p>
          <a:p>
            <a:pPr lvl="1"/>
            <a:r>
              <a:rPr lang="pt-BR" dirty="0"/>
              <a:t>Regras e fatos lógicos  → Prologo</a:t>
            </a:r>
          </a:p>
          <a:p>
            <a:pPr lvl="1"/>
            <a:r>
              <a:rPr lang="pt-BR" dirty="0"/>
              <a:t>Transformação de dados → Funcional</a:t>
            </a:r>
          </a:p>
          <a:p>
            <a:r>
              <a:rPr lang="pt-BR" dirty="0"/>
              <a:t>Não lute contra o paradigma</a:t>
            </a:r>
          </a:p>
        </p:txBody>
      </p:sp>
    </p:spTree>
    <p:extLst>
      <p:ext uri="{BB962C8B-B14F-4D97-AF65-F5344CB8AC3E}">
        <p14:creationId xmlns:p14="http://schemas.microsoft.com/office/powerpoint/2010/main" val="253414983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365D37-BA8C-FF61-2099-B617BA02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ferramenta mais eficaz para unir as peças é uma LINGUAGEM ONIPRESENTE robusta por trás de todo o modelo heterôgeno.</a:t>
            </a:r>
          </a:p>
        </p:txBody>
      </p:sp>
    </p:spTree>
    <p:extLst>
      <p:ext uri="{BB962C8B-B14F-4D97-AF65-F5344CB8AC3E}">
        <p14:creationId xmlns:p14="http://schemas.microsoft.com/office/powerpoint/2010/main" val="200679496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CC3709-256E-0897-A41A-AFAC36118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práticas para misturar objetos e não objetos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E50BA-41A6-D210-A68F-23940E71C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lute contra o paradigma da implementação</a:t>
            </a:r>
          </a:p>
          <a:p>
            <a:r>
              <a:rPr lang="pt-BR" dirty="0"/>
              <a:t>Baseie-se na linguagem onipresente</a:t>
            </a:r>
          </a:p>
          <a:p>
            <a:r>
              <a:rPr lang="pt-BR" dirty="0"/>
              <a:t>Não se prenda à UML</a:t>
            </a:r>
          </a:p>
          <a:p>
            <a:r>
              <a:rPr lang="pt-BR" dirty="0"/>
              <a:t>Não confie em tudo</a:t>
            </a:r>
          </a:p>
        </p:txBody>
      </p:sp>
    </p:spTree>
    <p:extLst>
      <p:ext uri="{BB962C8B-B14F-4D97-AF65-F5344CB8AC3E}">
        <p14:creationId xmlns:p14="http://schemas.microsoft.com/office/powerpoint/2010/main" val="28347113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0C75D-C59C-CEA6-C5D0-971912F65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Auto-Avaliação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2C489-EC1D-C23E-491D-615FA8BE6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Tenho refletido nos tipos de objetos que crio</a:t>
            </a:r>
          </a:p>
          <a:p>
            <a:pPr lvl="1"/>
            <a:r>
              <a:rPr lang="pt-BR" dirty="0"/>
              <a:t>Entidades</a:t>
            </a:r>
          </a:p>
          <a:p>
            <a:pPr lvl="1"/>
            <a:r>
              <a:rPr lang="pt-BR" dirty="0"/>
              <a:t>Objetos de Valor</a:t>
            </a:r>
          </a:p>
          <a:p>
            <a:pPr lvl="1"/>
            <a:r>
              <a:rPr lang="pt-BR" dirty="0"/>
              <a:t>Serviços</a:t>
            </a:r>
          </a:p>
          <a:p>
            <a:r>
              <a:rPr lang="pt-BR" dirty="0"/>
              <a:t>Já discutir com o time a lógica da separação de pacotes?</a:t>
            </a:r>
          </a:p>
          <a:p>
            <a:r>
              <a:rPr lang="pt-BR" dirty="0"/>
              <a:t>Onde está o código? Está agrupado pelo domínio? Ou acumulado em classes Helpers?</a:t>
            </a:r>
          </a:p>
        </p:txBody>
      </p:sp>
    </p:spTree>
    <p:extLst>
      <p:ext uri="{BB962C8B-B14F-4D97-AF65-F5344CB8AC3E}">
        <p14:creationId xmlns:p14="http://schemas.microsoft.com/office/powerpoint/2010/main" val="1267993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1E3B1-A911-6C95-99FD-1B3F697BA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Os objetos são mais do que simples pacotes de lógica e dados... eles são provedores de serviços, detentores de informações, estruturadores, coordenadores, controladores e interfaces com o mundo exterior.</a:t>
            </a:r>
          </a:p>
        </p:txBody>
      </p:sp>
    </p:spTree>
    <p:extLst>
      <p:ext uri="{BB962C8B-B14F-4D97-AF65-F5344CB8AC3E}">
        <p14:creationId xmlns:p14="http://schemas.microsoft.com/office/powerpoint/2010/main" val="330373566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2AEF-ECB0-2081-4E90-341ABE33E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Atualizando Linguagem de Padrões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33549-EEB5-775D-392B-2BD594298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8886" y="1825625"/>
            <a:ext cx="5734228" cy="4351338"/>
          </a:xfrm>
        </p:spPr>
      </p:pic>
    </p:spTree>
    <p:extLst>
      <p:ext uri="{BB962C8B-B14F-4D97-AF65-F5344CB8AC3E}">
        <p14:creationId xmlns:p14="http://schemas.microsoft.com/office/powerpoint/2010/main" val="388194400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3B5C951-BC5E-AE3D-C19A-F8769F8C4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4672A6A0-E893-A94C-A889-9E3FADBA01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Capítulo 6 – O ciclo de vida de um objeto do domínio</a:t>
            </a:r>
          </a:p>
        </p:txBody>
      </p:sp>
    </p:spTree>
    <p:extLst>
      <p:ext uri="{BB962C8B-B14F-4D97-AF65-F5344CB8AC3E}">
        <p14:creationId xmlns:p14="http://schemas.microsoft.com/office/powerpoint/2010/main" val="13189355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CFB1A-E91C-E30C-33A4-8B981FF92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Argumento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BDF6F-1E3C-7A94-8A98-0743E1D6C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Parte 2 descreverá </a:t>
            </a:r>
            <a:r>
              <a:rPr lang="pt-BR" i="1" dirty="0"/>
              <a:t>Building Blocks</a:t>
            </a:r>
          </a:p>
          <a:p>
            <a:pPr lvl="1"/>
            <a:r>
              <a:rPr lang="pt-BR" dirty="0"/>
              <a:t>Padrões e antipadrões</a:t>
            </a:r>
          </a:p>
          <a:p>
            <a:pPr lvl="1"/>
            <a:r>
              <a:rPr lang="pt-BR" dirty="0"/>
              <a:t>Design Dirigido por Responsabilidades</a:t>
            </a:r>
          </a:p>
          <a:p>
            <a:r>
              <a:rPr lang="pt-BR" dirty="0"/>
              <a:t>Isolando o Domínio</a:t>
            </a:r>
          </a:p>
          <a:p>
            <a:pPr lvl="1"/>
            <a:r>
              <a:rPr lang="pt-BR" dirty="0"/>
              <a:t>Camadas serve para isolar o domínio das “outras partes”</a:t>
            </a:r>
          </a:p>
          <a:p>
            <a:pPr lvl="1"/>
            <a:r>
              <a:rPr lang="pt-BR" dirty="0"/>
              <a:t>Antipadrão UI Inteligente</a:t>
            </a:r>
          </a:p>
          <a:p>
            <a:r>
              <a:rPr lang="pt-BR" dirty="0"/>
              <a:t>Um modelo expresso em software</a:t>
            </a:r>
          </a:p>
          <a:p>
            <a:pPr lvl="1"/>
            <a:r>
              <a:rPr lang="pt-BR" dirty="0"/>
              <a:t>Associações</a:t>
            </a:r>
          </a:p>
          <a:p>
            <a:pPr lvl="1"/>
            <a:r>
              <a:rPr lang="pt-BR" dirty="0"/>
              <a:t>Entidades</a:t>
            </a:r>
          </a:p>
          <a:p>
            <a:pPr lvl="1"/>
            <a:r>
              <a:rPr lang="pt-BR" dirty="0"/>
              <a:t>Objetos de Valor</a:t>
            </a:r>
          </a:p>
          <a:p>
            <a:pPr lvl="1"/>
            <a:r>
              <a:rPr lang="pt-BR" dirty="0"/>
              <a:t>Serviços</a:t>
            </a:r>
          </a:p>
          <a:p>
            <a:pPr lvl="1"/>
            <a:r>
              <a:rPr lang="pt-BR" dirty="0"/>
              <a:t>Módulos</a:t>
            </a:r>
          </a:p>
        </p:txBody>
      </p:sp>
    </p:spTree>
    <p:extLst>
      <p:ext uri="{BB962C8B-B14F-4D97-AF65-F5344CB8AC3E}">
        <p14:creationId xmlns:p14="http://schemas.microsoft.com/office/powerpoint/2010/main" val="396043179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277A33-7C49-8C9A-67D5-3118CB89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os objetos possuem um ciclo de vida.</a:t>
            </a:r>
          </a:p>
        </p:txBody>
      </p:sp>
    </p:spTree>
    <p:extLst>
      <p:ext uri="{BB962C8B-B14F-4D97-AF65-F5344CB8AC3E}">
        <p14:creationId xmlns:p14="http://schemas.microsoft.com/office/powerpoint/2010/main" val="18119561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88D6AF-ED68-7CE2-44BD-66C5C898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Padrões para gestão do Ciclo de Vida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3EEEC-A895-C46B-AF14-243CA8CEA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Desafios</a:t>
            </a:r>
          </a:p>
          <a:p>
            <a:pPr lvl="1"/>
            <a:r>
              <a:rPr lang="pt-BR" dirty="0"/>
              <a:t>Mater a integridade do objeto durante todo o ciclo de vida</a:t>
            </a:r>
          </a:p>
          <a:p>
            <a:pPr lvl="1"/>
            <a:r>
              <a:rPr lang="pt-BR" dirty="0"/>
              <a:t>Impedir que o modelo se deixe levar pela complexidade do gerenciamento do ciclo de vida</a:t>
            </a:r>
          </a:p>
          <a:p>
            <a:r>
              <a:rPr lang="pt-BR" dirty="0"/>
              <a:t>Padrões</a:t>
            </a:r>
          </a:p>
          <a:p>
            <a:pPr lvl="1"/>
            <a:r>
              <a:rPr lang="pt-BR" dirty="0"/>
              <a:t>Agregados</a:t>
            </a:r>
          </a:p>
          <a:p>
            <a:pPr lvl="1"/>
            <a:r>
              <a:rPr lang="pt-BR" dirty="0"/>
              <a:t>Repositórios</a:t>
            </a:r>
          </a:p>
          <a:p>
            <a:pPr lvl="1"/>
            <a:r>
              <a:rPr lang="pt-BR" dirty="0"/>
              <a:t>Fábricas</a:t>
            </a:r>
          </a:p>
        </p:txBody>
      </p:sp>
    </p:spTree>
    <p:extLst>
      <p:ext uri="{BB962C8B-B14F-4D97-AF65-F5344CB8AC3E}">
        <p14:creationId xmlns:p14="http://schemas.microsoft.com/office/powerpoint/2010/main" val="207406381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D36B40-20FE-B1B0-13AA-8F1751249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Agregados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B1921-7683-9C0B-D482-8DF6EE4725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59910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B83421-0A3B-F922-F3A6-9DBA51E3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A61DDE-66D4-3F4D-007E-F37E8E7EE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Acesso a objetos de valor associados a entidades</a:t>
            </a:r>
          </a:p>
          <a:p>
            <a:r>
              <a:rPr lang="pt-BR" dirty="0"/>
              <a:t>Objetos de valor podem ser compartilhados entre diversas entidades</a:t>
            </a:r>
          </a:p>
        </p:txBody>
      </p:sp>
    </p:spTree>
    <p:extLst>
      <p:ext uri="{BB962C8B-B14F-4D97-AF65-F5344CB8AC3E}">
        <p14:creationId xmlns:p14="http://schemas.microsoft.com/office/powerpoint/2010/main" val="3889207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D0EC88-602C-BCF2-3DEB-1146131E3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AGREGADOR é um grupo de objetos associados que tratamos como sendo uma unidade para fins de alteração de dados. Cada AGREGADO possui uma raiz e um limite.</a:t>
            </a:r>
          </a:p>
        </p:txBody>
      </p:sp>
    </p:spTree>
    <p:extLst>
      <p:ext uri="{BB962C8B-B14F-4D97-AF65-F5344CB8AC3E}">
        <p14:creationId xmlns:p14="http://schemas.microsoft.com/office/powerpoint/2010/main" val="16375296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7B07E-07F5-3D2E-A999-BDE32A93A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A raiz é o único membro do AGREGADO à qual objetos externos têm permissão de fazer referências, embora os objetos dentro daquele limite possam fazer referências uns aos outros.</a:t>
            </a:r>
          </a:p>
        </p:txBody>
      </p:sp>
    </p:spTree>
    <p:extLst>
      <p:ext uri="{BB962C8B-B14F-4D97-AF65-F5344CB8AC3E}">
        <p14:creationId xmlns:p14="http://schemas.microsoft.com/office/powerpoint/2010/main" val="159336393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AC0F40-B09F-CD99-9047-0EC1E328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10791D-034C-8418-F201-DBC9D3D2D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5324" y="1825625"/>
            <a:ext cx="8601351" cy="4351338"/>
          </a:xfrm>
        </p:spPr>
      </p:pic>
    </p:spTree>
    <p:extLst>
      <p:ext uri="{BB962C8B-B14F-4D97-AF65-F5344CB8AC3E}">
        <p14:creationId xmlns:p14="http://schemas.microsoft.com/office/powerpoint/2010/main" val="631287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888B50-2803-1841-706B-03354B110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Objetos com responsabilidades definidas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D7778-4064-8423-3BF1-0352E93D2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ao famoso “manager”</a:t>
            </a:r>
          </a:p>
          <a:p>
            <a:r>
              <a:rPr lang="pt-BR" dirty="0"/>
              <a:t>Devemos procurar nomes</a:t>
            </a:r>
          </a:p>
          <a:p>
            <a:pPr lvl="1"/>
            <a:r>
              <a:rPr lang="pt-BR" dirty="0"/>
              <a:t>Cache</a:t>
            </a:r>
          </a:p>
          <a:p>
            <a:pPr lvl="1"/>
            <a:r>
              <a:rPr lang="pt-BR" dirty="0"/>
              <a:t>Verifier</a:t>
            </a:r>
          </a:p>
          <a:p>
            <a:pPr lvl="1"/>
            <a:r>
              <a:rPr lang="pt-BR" dirty="0"/>
              <a:t>Builder</a:t>
            </a:r>
          </a:p>
          <a:p>
            <a:r>
              <a:rPr lang="pt-BR" dirty="0"/>
              <a:t>O nome será dado pela responsabilidade do objeto</a:t>
            </a:r>
          </a:p>
        </p:txBody>
      </p:sp>
    </p:spTree>
    <p:extLst>
      <p:ext uri="{BB962C8B-B14F-4D97-AF65-F5344CB8AC3E}">
        <p14:creationId xmlns:p14="http://schemas.microsoft.com/office/powerpoint/2010/main" val="33784399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DDC83-F50E-52A4-1FB3-6F66749CB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Agregados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8AF3B-9DEB-CB0C-4BB0-D0CD0126E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Objetos de valor devem ser removidos quando agregado é removido</a:t>
            </a:r>
          </a:p>
          <a:p>
            <a:r>
              <a:rPr lang="pt-BR" dirty="0"/>
              <a:t>ORM já define Agregado pelas relações</a:t>
            </a:r>
          </a:p>
          <a:p>
            <a:pPr lvl="1"/>
            <a:r>
              <a:rPr lang="pt-BR" dirty="0"/>
              <a:t>OneToMany</a:t>
            </a:r>
          </a:p>
          <a:p>
            <a:pPr lvl="1"/>
            <a:r>
              <a:rPr lang="pt-BR" dirty="0"/>
              <a:t>OneToOne</a:t>
            </a:r>
          </a:p>
        </p:txBody>
      </p:sp>
    </p:spTree>
    <p:extLst>
      <p:ext uri="{BB962C8B-B14F-4D97-AF65-F5344CB8AC3E}">
        <p14:creationId xmlns:p14="http://schemas.microsoft.com/office/powerpoint/2010/main" val="364620123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18CB-89D9-F228-A0D6-C94658681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Agregados em 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D00FB-9739-E574-255D-52E656AC0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6135"/>
            <a:ext cx="10515600" cy="4351338"/>
          </a:xfrm>
        </p:spPr>
        <p:txBody>
          <a:bodyPr/>
          <a:lstStyle/>
          <a:p>
            <a:r>
              <a:rPr lang="pt-BR" dirty="0"/>
              <a:t>Mapeado através dos Endpoints</a:t>
            </a:r>
          </a:p>
          <a:p>
            <a:pPr lvl="1"/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/carro/48571</a:t>
            </a:r>
          </a:p>
          <a:p>
            <a:pPr lvl="1"/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/carro/48571/motor</a:t>
            </a:r>
          </a:p>
          <a:p>
            <a:pPr lvl="1"/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/carro/48571/roda/3</a:t>
            </a:r>
          </a:p>
        </p:txBody>
      </p:sp>
    </p:spTree>
    <p:extLst>
      <p:ext uri="{BB962C8B-B14F-4D97-AF65-F5344CB8AC3E}">
        <p14:creationId xmlns:p14="http://schemas.microsoft.com/office/powerpoint/2010/main" val="315186834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897E56-727C-DEA2-47CC-D784ACB1D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Fábricas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36D49-D6B0-C021-632B-716A23E08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Criação de objetos complexos</a:t>
            </a:r>
          </a:p>
        </p:txBody>
      </p:sp>
    </p:spTree>
    <p:extLst>
      <p:ext uri="{BB962C8B-B14F-4D97-AF65-F5344CB8AC3E}">
        <p14:creationId xmlns:p14="http://schemas.microsoft.com/office/powerpoint/2010/main" val="345137159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DE52D1-C0FC-A7ED-CBEC-13852F972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Fábricas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47AE07-6D9F-A7BD-724E-6E3851596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Separação de responsabilidades</a:t>
            </a:r>
          </a:p>
          <a:p>
            <a:pPr lvl="1"/>
            <a:r>
              <a:rPr lang="pt-BR" dirty="0"/>
              <a:t>Fábrica: criar objeto iniciando valores</a:t>
            </a:r>
          </a:p>
          <a:p>
            <a:pPr lvl="1"/>
            <a:r>
              <a:rPr lang="pt-BR" dirty="0"/>
              <a:t>Cliente: Usar fábrica</a:t>
            </a:r>
          </a:p>
          <a:p>
            <a:r>
              <a:rPr lang="pt-BR" dirty="0"/>
              <a:t>Responsabilidade da camada de domínio</a:t>
            </a:r>
          </a:p>
          <a:p>
            <a:pPr lvl="1"/>
            <a:r>
              <a:rPr lang="pt-BR" dirty="0"/>
              <a:t>Montagem do objeto pode ser delegada para a Fábrica</a:t>
            </a:r>
          </a:p>
          <a:p>
            <a:pPr lvl="1"/>
            <a:r>
              <a:rPr lang="pt-BR" dirty="0"/>
              <a:t>Operação atômica</a:t>
            </a:r>
          </a:p>
          <a:p>
            <a:r>
              <a:rPr lang="pt-BR" dirty="0"/>
              <a:t>Abrange os padrões</a:t>
            </a:r>
          </a:p>
          <a:p>
            <a:pPr lvl="1"/>
            <a:r>
              <a:rPr lang="pt-BR" dirty="0"/>
              <a:t>Factory Method</a:t>
            </a:r>
          </a:p>
          <a:p>
            <a:pPr lvl="1"/>
            <a:r>
              <a:rPr lang="pt-BR" dirty="0"/>
              <a:t>Abstract Factory</a:t>
            </a:r>
          </a:p>
          <a:p>
            <a:pPr lvl="1"/>
            <a:r>
              <a:rPr lang="pt-BR" dirty="0"/>
              <a:t>Builder</a:t>
            </a:r>
          </a:p>
          <a:p>
            <a:pPr lvl="1"/>
            <a:r>
              <a:rPr lang="pt-BR" dirty="0"/>
              <a:t>Construtor?!?!</a:t>
            </a:r>
          </a:p>
        </p:txBody>
      </p:sp>
    </p:spTree>
    <p:extLst>
      <p:ext uri="{BB962C8B-B14F-4D97-AF65-F5344CB8AC3E}">
        <p14:creationId xmlns:p14="http://schemas.microsoft.com/office/powerpoint/2010/main" val="45970594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55FD1D-DD23-C346-2E4C-4511B6081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cliente que assuma a criação do objeto torna-se desnecessariamente complicado e obscurece sua responsabilidade.</a:t>
            </a:r>
          </a:p>
        </p:txBody>
      </p:sp>
    </p:spTree>
    <p:extLst>
      <p:ext uri="{BB962C8B-B14F-4D97-AF65-F5344CB8AC3E}">
        <p14:creationId xmlns:p14="http://schemas.microsoft.com/office/powerpoint/2010/main" val="360164540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6F0B4-BA93-C26A-C526-D67537066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Fábrica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E0B22-4E40-8603-BDB9-37F813834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Pode servir para reconstruir o objeto</a:t>
            </a:r>
          </a:p>
          <a:p>
            <a:pPr lvl="1"/>
            <a:r>
              <a:rPr lang="pt-BR" dirty="0"/>
              <a:t>Remontar ele após serialização</a:t>
            </a:r>
          </a:p>
        </p:txBody>
      </p:sp>
    </p:spTree>
    <p:extLst>
      <p:ext uri="{BB962C8B-B14F-4D97-AF65-F5344CB8AC3E}">
        <p14:creationId xmlns:p14="http://schemas.microsoft.com/office/powerpoint/2010/main" val="173267668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C19BEC-DE29-9D44-98A4-F1F5A745F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Repositórios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251C0-01F8-FE32-6CE1-C200CCFBF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Recupera objetos armazenados</a:t>
            </a:r>
          </a:p>
          <a:p>
            <a:r>
              <a:rPr lang="pt-BR" dirty="0"/>
              <a:t>Armazenar objetos</a:t>
            </a:r>
          </a:p>
        </p:txBody>
      </p:sp>
    </p:spTree>
    <p:extLst>
      <p:ext uri="{BB962C8B-B14F-4D97-AF65-F5344CB8AC3E}">
        <p14:creationId xmlns:p14="http://schemas.microsoft.com/office/powerpoint/2010/main" val="40244977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B84021-E1EB-54D5-C306-04FBD5F9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Repositórios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8CC321-AB48-2FBE-B794-0A1C9AF91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Concentrar lógica de armazenamento</a:t>
            </a:r>
          </a:p>
          <a:p>
            <a:r>
              <a:rPr lang="pt-BR" dirty="0"/>
              <a:t>Ser interface entre base de dados e domínio</a:t>
            </a:r>
          </a:p>
        </p:txBody>
      </p:sp>
    </p:spTree>
    <p:extLst>
      <p:ext uri="{BB962C8B-B14F-4D97-AF65-F5344CB8AC3E}">
        <p14:creationId xmlns:p14="http://schemas.microsoft.com/office/powerpoint/2010/main" val="34692721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1E2FCB-98AA-5174-F4B0-2E1A3C315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Qualquer objeto interno a um AGREGADO tem acesso proibido, exceto através de travessias a partir da raiz.</a:t>
            </a:r>
          </a:p>
        </p:txBody>
      </p:sp>
    </p:spTree>
    <p:extLst>
      <p:ext uri="{BB962C8B-B14F-4D97-AF65-F5344CB8AC3E}">
        <p14:creationId xmlns:p14="http://schemas.microsoft.com/office/powerpoint/2010/main" val="393943197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733210-2418-7A71-3F92-440E2D260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AB2BC8-89E9-F493-2D4B-F6A25261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Oferecem aos clientes um modelo simples para obter objetos persistentes e controlar o seu ciclo de vida</a:t>
            </a:r>
          </a:p>
          <a:p>
            <a:r>
              <a:rPr lang="pt-BR" dirty="0"/>
              <a:t>Desacoplam tecnologia de persistência</a:t>
            </a:r>
          </a:p>
          <a:p>
            <a:r>
              <a:rPr lang="pt-BR" dirty="0"/>
              <a:t>Comunicam decisões de design</a:t>
            </a:r>
          </a:p>
          <a:p>
            <a:r>
              <a:rPr lang="pt-BR" dirty="0"/>
              <a:t>Permitem a fácil substituição de uma implementação em testes</a:t>
            </a:r>
          </a:p>
        </p:txBody>
      </p:sp>
    </p:spTree>
    <p:extLst>
      <p:ext uri="{BB962C8B-B14F-4D97-AF65-F5344CB8AC3E}">
        <p14:creationId xmlns:p14="http://schemas.microsoft.com/office/powerpoint/2010/main" val="69015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41672</TotalTime>
  <Words>2340</Words>
  <Application>Microsoft Office PowerPoint</Application>
  <PresentationFormat>Widescreen</PresentationFormat>
  <Paragraphs>328</Paragraphs>
  <Slides>101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101</vt:i4>
      </vt:variant>
    </vt:vector>
  </HeadingPairs>
  <TitlesOfParts>
    <vt:vector size="108" baseType="lpstr">
      <vt:lpstr>Arial</vt:lpstr>
      <vt:lpstr>Calibri</vt:lpstr>
      <vt:lpstr>Calibri Light</vt:lpstr>
      <vt:lpstr>Courier New</vt:lpstr>
      <vt:lpstr>Office Theme</vt:lpstr>
      <vt:lpstr>1_Office Theme</vt:lpstr>
      <vt:lpstr>2_Office Theme</vt:lpstr>
      <vt:lpstr>Domain-Driven Design</vt:lpstr>
      <vt:lpstr>Este livro não é uma introdução ao design orientado a objetos, nem se propõe a fundamentos radicais de design.</vt:lpstr>
      <vt:lpstr>Certos tipos de decisão mantém o modelo e a implementação alinhados entre si, cada um reforçando a eficácia do outro.</vt:lpstr>
      <vt:lpstr>O estilo de desgin usado nesse livro segue, em grande parte, o princípio do “design dirigido por responsabilidades”, sugerido em Wirfs-Brock et al. (1990).</vt:lpstr>
      <vt:lpstr>O que é “Design Dirigido por Responsabilidades” </vt:lpstr>
      <vt:lpstr>Num modelo de objetos baseado em responsabilidade, os objetos desempenham funções específicas e ocupam posições especificas na arquitetura do sistema. É uma comunidade de objetos que funciona perfeitamente. </vt:lpstr>
      <vt:lpstr>Cada objeto é responsável por uma parte específica do trabalho. Os objetos colaboram de maneiras claramente definidas, desempenhando contratos si para cumprir os objetivos maiores da aplicação.</vt:lpstr>
      <vt:lpstr>Os objetos são mais do que simples pacotes de lógica e dados... eles são provedores de serviços, detentores de informações, estruturadores, coordenadores, controladores e interfaces com o mundo exterior.</vt:lpstr>
      <vt:lpstr>Objetos com responsabilidades definidas</vt:lpstr>
      <vt:lpstr>O material apresentado nos próximos três capítulos é organizado como uma “linguagem de padrões”(Pattern Language).</vt:lpstr>
      <vt:lpstr>O que é uma Pattern Language?</vt:lpstr>
      <vt:lpstr>Exemplo microservices.io</vt:lpstr>
      <vt:lpstr>Pattern Language</vt:lpstr>
      <vt:lpstr>O desenvolvimento do modelo de domínio é uma arte. Mas o design e a implementação prática de cada elemento de um modelo podem ser relativamente sistemáticos.</vt:lpstr>
      <vt:lpstr>Auto-avaliação</vt:lpstr>
      <vt:lpstr>Domain-Driven Design</vt:lpstr>
      <vt:lpstr>A parte do software que resolve especificamente problemas de domínio geralmente constitui apenas uma pequena porção do sistema como um todo.</vt:lpstr>
      <vt:lpstr>Técnicas de Isolamento</vt:lpstr>
      <vt:lpstr>Arquiteturas em Camadas</vt:lpstr>
      <vt:lpstr>O “antipadrão” da UI inteligente</vt:lpstr>
      <vt:lpstr>Coloque toda a lógica do negócio na interface com o usuário. Divida o aplicativo em pequenas funções e implemente-as como interfaces separadas, embutindo as regras do negócio nelas. Use um banco de dados relacional como repositório compartilhado dos dados. Use as ferramentas de programação visual e construção de IUs mais automatizadas que existem.</vt:lpstr>
      <vt:lpstr>Análise – Legítimo em alguns contextos</vt:lpstr>
      <vt:lpstr>Outras ideias sobre o assunto</vt:lpstr>
      <vt:lpstr>Auto-Avaliação</vt:lpstr>
      <vt:lpstr>Domain-Driven Design</vt:lpstr>
      <vt:lpstr>Argumento</vt:lpstr>
      <vt:lpstr>Expressando o modelo</vt:lpstr>
      <vt:lpstr>Associações ilustram como o detalhamanto das decisões de implementação é fundamental para a viabilidade de um DESIGN DIRIGIDO POR MODELOS.</vt:lpstr>
      <vt:lpstr>Será que um objeto representa algo com continuidade e identidade – algo que seja rastreado através de diferentes estados ou até entre implementações diferentes?</vt:lpstr>
      <vt:lpstr>Ou  será que ele é um elemento que descreve o estado de alguma coisa?</vt:lpstr>
      <vt:lpstr>O serviço é algo que é feito para um cliente sob solicitaç ão.</vt:lpstr>
      <vt:lpstr>Em um DESIGN DIRIGIDO POR MODELOS, os MÓDULOS fazem parte do modelo e devem refletir os conceitos do domínio.</vt:lpstr>
      <vt:lpstr>Associações</vt:lpstr>
      <vt:lpstr>Para cada associação possível de ter uma travessia (traversal) no modelo, existe um mecanismo no software que possui as mesmas propriedades.</vt:lpstr>
      <vt:lpstr>Formas de se criar associações</vt:lpstr>
      <vt:lpstr>Formas de controlar associações</vt:lpstr>
      <vt:lpstr>Entidades</vt:lpstr>
      <vt:lpstr>Alguns objetos não são definidos principalmente por seus atributos. Eles representam uma linha de identidade que atravessa o tempo e geralmente representações distintas.</vt:lpstr>
      <vt:lpstr>Entidades</vt:lpstr>
      <vt:lpstr>Modelando Entidades</vt:lpstr>
      <vt:lpstr>A definição de identidade é proveniente do modelo. A definição da identidade existe o entendimento do domínio.</vt:lpstr>
      <vt:lpstr>Objetos de Valor</vt:lpstr>
      <vt:lpstr>O rastreamento da identidade das ENTIDADES é essencial, mas anexar uma identidade a outros objetos pode ferir o desempenho do sistema, acrescentar trabalhos analíticos e confundir o modelo fazendo com que todos os objetos pareçam iguais.</vt:lpstr>
      <vt:lpstr>Um objeto que representa um aspecto descritivo do domínio sem nenhuma identidade conceitual é chamado de OBJETO DE VALOR.</vt:lpstr>
      <vt:lpstr>OBJETOS DE VALOR são instanciados para representar elementos do design como os quais só nos preocupamos pelo que eles são e não quem ou quais são.</vt:lpstr>
      <vt:lpstr>OBJETOS DE VALOR não são necessariamente simples. [...] Um OBJETO DE VALOR pode ser uma montagem de outros objetos.</vt:lpstr>
      <vt:lpstr>OBJETOS DE VALOR podem se referir  a ENTIDADES.</vt:lpstr>
      <vt:lpstr>Exemplo</vt:lpstr>
      <vt:lpstr>Exemplo</vt:lpstr>
      <vt:lpstr>OBJETOS DE VALOR são geralmente transmitidos como parâmetros em mensagens entre objetos. Eles são frequentemente transitórios, criados por uma operação e, em seguida, descartados.</vt:lpstr>
      <vt:lpstr>OBJETOS DE VALOR são usados como atributos de ENTIDADES (e outros VALORES).</vt:lpstr>
      <vt:lpstr>Objetos de Valor</vt:lpstr>
      <vt:lpstr>Exemplo</vt:lpstr>
      <vt:lpstr>Modelando Objetos de Valor</vt:lpstr>
      <vt:lpstr>Quando reusar Objetos de Valor</vt:lpstr>
      <vt:lpstr>Associações &amp; Entidades &amp; Objetos de Valor</vt:lpstr>
      <vt:lpstr>Associações &amp; Entidades &amp; Objetos de Valor</vt:lpstr>
      <vt:lpstr>Serviços</vt:lpstr>
      <vt:lpstr>Existem operações de domínio importantes que não podem encontrar um lar natural em uma ENTIDADE ou OBJETO DE VALOR.</vt:lpstr>
      <vt:lpstr>No entanto,  o erro mais comum é desistir facilmente de enquadrar o comportamento em um objeto adequado, gradualmente chegando a um programa procedural.</vt:lpstr>
      <vt:lpstr>Diferenças</vt:lpstr>
      <vt:lpstr>Serviços</vt:lpstr>
      <vt:lpstr>Um SERVIÇO é uma operação oferecida como interface que fica isolada no modelo, sem um estado de encapsulamento.</vt:lpstr>
      <vt:lpstr>Um SERVIÇO tende a ser nomeado de acordo com uma atividade, em vez de uma entidade – ele é um verbo em vez de um substantivo.</vt:lpstr>
      <vt:lpstr>Bom SERVIÇO</vt:lpstr>
      <vt:lpstr>Tipos de Serviço</vt:lpstr>
      <vt:lpstr>Granularidade do Serviço</vt:lpstr>
      <vt:lpstr>Um SERVIÇO é a forma mais natural de expressar um conceito do domínio.</vt:lpstr>
      <vt:lpstr>Módulos</vt:lpstr>
      <vt:lpstr>O código é dividido em vários tipos de categorias, desde aspectos de arquitetura técnica até as atribuições de trabalhos dos desenvolvedores.</vt:lpstr>
      <vt:lpstr>Módulos</vt:lpstr>
      <vt:lpstr>Módulos</vt:lpstr>
      <vt:lpstr>Empacotamento dirigido pela infraestrutura</vt:lpstr>
      <vt:lpstr>Paradigmas de modelagem</vt:lpstr>
      <vt:lpstr>Porque Orientação a Objetos</vt:lpstr>
      <vt:lpstr>Não objetos</vt:lpstr>
      <vt:lpstr>A ferramenta mais eficaz para unir as peças é uma LINGUAGEM ONIPRESENTE robusta por trás de todo o modelo heterôgeno.</vt:lpstr>
      <vt:lpstr>Regras práticas para misturar objetos e não objetos</vt:lpstr>
      <vt:lpstr>Auto-Avaliação</vt:lpstr>
      <vt:lpstr>Atualizando Linguagem de Padrões</vt:lpstr>
      <vt:lpstr>Domain-Driven Design</vt:lpstr>
      <vt:lpstr>Argumento</vt:lpstr>
      <vt:lpstr>Todos os objetos possuem um ciclo de vida.</vt:lpstr>
      <vt:lpstr>Padrões para gestão do Ciclo de Vida</vt:lpstr>
      <vt:lpstr>Agregados</vt:lpstr>
      <vt:lpstr>Contexto</vt:lpstr>
      <vt:lpstr>Um AGREGADOR é um grupo de objetos associados que tratamos como sendo uma unidade para fins de alteração de dados. Cada AGREGADO possui uma raiz e um limite.</vt:lpstr>
      <vt:lpstr>A raiz é o único membro do AGREGADO à qual objetos externos têm permissão de fazer referências, embora os objetos dentro daquele limite possam fazer referências uns aos outros.</vt:lpstr>
      <vt:lpstr>Exemplo</vt:lpstr>
      <vt:lpstr>Agregados</vt:lpstr>
      <vt:lpstr>Agregados em REST</vt:lpstr>
      <vt:lpstr>Fábricas</vt:lpstr>
      <vt:lpstr>Fábricas</vt:lpstr>
      <vt:lpstr>Um cliente que assuma a criação do objeto torna-se desnecessariamente complicado e obscurece sua responsabilidade.</vt:lpstr>
      <vt:lpstr>Fábrica</vt:lpstr>
      <vt:lpstr>Repositórios</vt:lpstr>
      <vt:lpstr>Repositórios</vt:lpstr>
      <vt:lpstr>Qualquer objeto interno a um AGREGADO tem acesso proibido, exceto através de travessias a partir da raiz.</vt:lpstr>
      <vt:lpstr>Vantagens</vt:lpstr>
      <vt:lpstr>Atualizando Linguagem de Padrões</vt:lpstr>
      <vt:lpstr>Auto Avaliação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Domain-Driven Design</dc:title>
  <dc:creator>Victor Osorio</dc:creator>
  <cp:lastModifiedBy>Victor Osorio</cp:lastModifiedBy>
  <cp:revision>17</cp:revision>
  <dcterms:created xsi:type="dcterms:W3CDTF">2024-01-13T20:43:44Z</dcterms:created>
  <dcterms:modified xsi:type="dcterms:W3CDTF">2024-04-22T19:36:19Z</dcterms:modified>
</cp:coreProperties>
</file>

<file path=docProps/thumbnail.jpeg>
</file>